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33"/>
  </p:notesMasterIdLst>
  <p:sldIdLst>
    <p:sldId id="305" r:id="rId3"/>
    <p:sldId id="257" r:id="rId4"/>
    <p:sldId id="258" r:id="rId5"/>
    <p:sldId id="259" r:id="rId6"/>
    <p:sldId id="260" r:id="rId7"/>
    <p:sldId id="262" r:id="rId8"/>
    <p:sldId id="310" r:id="rId9"/>
    <p:sldId id="306" r:id="rId10"/>
    <p:sldId id="311" r:id="rId11"/>
    <p:sldId id="263" r:id="rId12"/>
    <p:sldId id="313" r:id="rId13"/>
    <p:sldId id="264" r:id="rId14"/>
    <p:sldId id="267" r:id="rId15"/>
    <p:sldId id="269" r:id="rId16"/>
    <p:sldId id="270" r:id="rId17"/>
    <p:sldId id="271" r:id="rId18"/>
    <p:sldId id="272" r:id="rId19"/>
    <p:sldId id="273" r:id="rId20"/>
    <p:sldId id="307" r:id="rId21"/>
    <p:sldId id="308" r:id="rId22"/>
    <p:sldId id="277" r:id="rId23"/>
    <p:sldId id="278" r:id="rId24"/>
    <p:sldId id="312" r:id="rId25"/>
    <p:sldId id="279" r:id="rId26"/>
    <p:sldId id="280" r:id="rId27"/>
    <p:sldId id="281" r:id="rId28"/>
    <p:sldId id="282" r:id="rId29"/>
    <p:sldId id="283" r:id="rId30"/>
    <p:sldId id="309"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24E"/>
    <a:srgbClr val="006974"/>
    <a:srgbClr val="E6E7E7"/>
    <a:srgbClr val="FFDA65"/>
    <a:srgbClr val="A79279"/>
    <a:srgbClr val="7E6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5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6F4C0-3400-475E-8779-FEBCE695A278}" type="datetimeFigureOut">
              <a:rPr lang="en-US" smtClean="0"/>
              <a:t>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7BF73-860D-453E-BA93-7B4ABE58112F}" type="slidenum">
              <a:rPr lang="en-US" smtClean="0"/>
              <a:t>‹#›</a:t>
            </a:fld>
            <a:endParaRPr lang="en-US"/>
          </a:p>
        </p:txBody>
      </p:sp>
    </p:spTree>
    <p:extLst>
      <p:ext uri="{BB962C8B-B14F-4D97-AF65-F5344CB8AC3E}">
        <p14:creationId xmlns:p14="http://schemas.microsoft.com/office/powerpoint/2010/main" val="403283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9874188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017EDB73-0966-4D9E-AC73-4D03D8231582}" type="datetime1">
              <a:rPr lang="en-US" smtClean="0">
                <a:solidFill>
                  <a:srgbClr val="514843">
                    <a:lumMod val="20000"/>
                    <a:lumOff val="80000"/>
                  </a:srgbClr>
                </a:solidFill>
              </a:rPr>
              <a:t>1/6/2021</a:t>
            </a:fld>
            <a:endParaRPr lang="en-US" dirty="0">
              <a:solidFill>
                <a:srgbClr val="514843">
                  <a:lumMod val="20000"/>
                  <a:lumOff val="80000"/>
                </a:srgbClr>
              </a:solidFill>
            </a:endParaRPr>
          </a:p>
        </p:txBody>
      </p:sp>
      <p:sp>
        <p:nvSpPr>
          <p:cNvPr id="5" name="Footer Placeholder 4"/>
          <p:cNvSpPr>
            <a:spLocks noGrp="1"/>
          </p:cNvSpPr>
          <p:nvPr>
            <p:ph type="ftr" sz="quarter" idx="11"/>
          </p:nvPr>
        </p:nvSpPr>
        <p:spPr>
          <a:xfrm>
            <a:off x="2934459" y="6356350"/>
            <a:ext cx="6323082" cy="365126"/>
          </a:xfrm>
          <a:prstGeom prst="rect">
            <a:avLst/>
          </a:prstGeom>
        </p:spPr>
        <p:txBody>
          <a:bodyPr/>
          <a:lstStyle>
            <a:lvl1pPr>
              <a:defRPr baseline="0">
                <a:solidFill>
                  <a:schemeClr val="tx1">
                    <a:lumMod val="20000"/>
                    <a:lumOff val="80000"/>
                  </a:schemeClr>
                </a:solidFill>
              </a:defRPr>
            </a:lvl1pPr>
          </a:lstStyle>
          <a:p>
            <a:endParaRPr lang="en-US">
              <a:solidFill>
                <a:srgbClr val="514843">
                  <a:lumMod val="20000"/>
                  <a:lumOff val="80000"/>
                </a:srgbClr>
              </a:solidFill>
            </a:endParaRPr>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solidFill>
                  <a:srgbClr val="514843">
                    <a:lumMod val="20000"/>
                    <a:lumOff val="80000"/>
                  </a:srgbClr>
                </a:solidFill>
              </a:rPr>
              <a:pPr/>
              <a:t>‹#›</a:t>
            </a:fld>
            <a:endParaRPr lang="en-US">
              <a:solidFill>
                <a:srgbClr val="514843">
                  <a:lumMod val="20000"/>
                  <a:lumOff val="80000"/>
                </a:srgbClr>
              </a:solidFill>
            </a:endParaRPr>
          </a:p>
        </p:txBody>
      </p:sp>
    </p:spTree>
    <p:extLst>
      <p:ext uri="{BB962C8B-B14F-4D97-AF65-F5344CB8AC3E}">
        <p14:creationId xmlns:p14="http://schemas.microsoft.com/office/powerpoint/2010/main" val="352295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b="1">
                <a:latin typeface="Calibri (body)"/>
              </a:defRPr>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atin typeface="Calibri (body)"/>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CCB1E00C-F09D-4E66-B88B-BA407AD49E70}" type="datetime1">
              <a:rPr lang="en-US" smtClean="0">
                <a:solidFill>
                  <a:srgbClr val="514843">
                    <a:lumMod val="75000"/>
                  </a:srgbClr>
                </a:solidFill>
              </a:rPr>
              <a:t>1/6/2021</a:t>
            </a:fld>
            <a:endParaRPr>
              <a:solidFill>
                <a:srgbClr val="514843">
                  <a:lumMod val="75000"/>
                </a:srgbClr>
              </a:solidFill>
            </a:endParaRPr>
          </a:p>
        </p:txBody>
      </p:sp>
      <p:sp>
        <p:nvSpPr>
          <p:cNvPr id="6" name="Footer Placeholder 5"/>
          <p:cNvSpPr>
            <a:spLocks noGrp="1"/>
          </p:cNvSpPr>
          <p:nvPr>
            <p:ph type="ftr" sz="quarter" idx="11"/>
          </p:nvPr>
        </p:nvSpPr>
        <p:spPr>
          <a:xfrm>
            <a:off x="2934459" y="6356350"/>
            <a:ext cx="6323082" cy="365126"/>
          </a:xfrm>
          <a:prstGeom prst="rect">
            <a:avLst/>
          </a:prstGeom>
        </p:spPr>
        <p:txBody>
          <a:bodyPr/>
          <a:lstStyle/>
          <a:p>
            <a:endParaRPr>
              <a:solidFill>
                <a:srgbClr val="514843">
                  <a:lumMod val="75000"/>
                </a:srgbClr>
              </a:solidFill>
            </a:endParaRPr>
          </a:p>
        </p:txBody>
      </p:sp>
      <p:sp>
        <p:nvSpPr>
          <p:cNvPr id="7" name="Slide Number Placeholder 6"/>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406192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4ACA414-FAE2-4D1F-93DC-9F9A5D751DFC}" type="datetime1">
              <a:rPr lang="en-US" smtClean="0">
                <a:solidFill>
                  <a:srgbClr val="514843">
                    <a:lumMod val="75000"/>
                  </a:srgbClr>
                </a:solidFill>
              </a:rPr>
              <a:t>1/6/2021</a:t>
            </a:fld>
            <a:endParaRPr>
              <a:solidFill>
                <a:srgbClr val="514843">
                  <a:lumMod val="75000"/>
                </a:srgbClr>
              </a:solidFill>
            </a:endParaRPr>
          </a:p>
        </p:txBody>
      </p:sp>
      <p:sp>
        <p:nvSpPr>
          <p:cNvPr id="5" name="Footer Placeholder 4"/>
          <p:cNvSpPr>
            <a:spLocks noGrp="1"/>
          </p:cNvSpPr>
          <p:nvPr>
            <p:ph type="ftr" sz="quarter" idx="11"/>
          </p:nvPr>
        </p:nvSpPr>
        <p:spPr>
          <a:xfrm>
            <a:off x="2934459" y="6356350"/>
            <a:ext cx="6323082" cy="365126"/>
          </a:xfrm>
          <a:prstGeom prst="rect">
            <a:avLst/>
          </a:prstGeom>
        </p:spPr>
        <p:txBody>
          <a:bodyPr/>
          <a:lstStyle/>
          <a:p>
            <a:endParaRPr>
              <a:solidFill>
                <a:srgbClr val="514843">
                  <a:lumMod val="75000"/>
                </a:srgbClr>
              </a:solidFill>
            </a:endParaRPr>
          </a:p>
        </p:txBody>
      </p:sp>
      <p:sp>
        <p:nvSpPr>
          <p:cNvPr id="6" name="Slide Number Placeholder 5"/>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114769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7634573-0261-4F12-AB63-B96A80734E3B}" type="datetime1">
              <a:rPr lang="en-US" smtClean="0">
                <a:solidFill>
                  <a:srgbClr val="514843">
                    <a:lumMod val="75000"/>
                  </a:srgbClr>
                </a:solidFill>
              </a:rPr>
              <a:t>1/6/2021</a:t>
            </a:fld>
            <a:endParaRPr>
              <a:solidFill>
                <a:srgbClr val="514843">
                  <a:lumMod val="75000"/>
                </a:srgbClr>
              </a:solidFill>
            </a:endParaRPr>
          </a:p>
        </p:txBody>
      </p:sp>
      <p:sp>
        <p:nvSpPr>
          <p:cNvPr id="5" name="Footer Placeholder 4"/>
          <p:cNvSpPr>
            <a:spLocks noGrp="1"/>
          </p:cNvSpPr>
          <p:nvPr>
            <p:ph type="ftr" sz="quarter" idx="11"/>
          </p:nvPr>
        </p:nvSpPr>
        <p:spPr>
          <a:xfrm>
            <a:off x="2934459" y="6356350"/>
            <a:ext cx="6323082" cy="365126"/>
          </a:xfrm>
          <a:prstGeom prst="rect">
            <a:avLst/>
          </a:prstGeom>
        </p:spPr>
        <p:txBody>
          <a:bodyPr/>
          <a:lstStyle/>
          <a:p>
            <a:endParaRPr>
              <a:solidFill>
                <a:srgbClr val="514843">
                  <a:lumMod val="75000"/>
                </a:srgbClr>
              </a:solidFill>
            </a:endParaRPr>
          </a:p>
        </p:txBody>
      </p:sp>
      <p:sp>
        <p:nvSpPr>
          <p:cNvPr id="6" name="Slide Number Placeholder 5"/>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5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00CCD473-2AC7-461F-9EE0-05A166864D26}" type="datetime1">
              <a:rPr lang="en-US" smtClean="0">
                <a:solidFill>
                  <a:srgbClr val="514843">
                    <a:lumMod val="20000"/>
                    <a:lumOff val="80000"/>
                  </a:srgbClr>
                </a:solidFill>
              </a:rPr>
              <a:t>1/6/2021</a:t>
            </a:fld>
            <a:endParaRPr lang="en-US" dirty="0">
              <a:solidFill>
                <a:srgbClr val="514843">
                  <a:lumMod val="20000"/>
                  <a:lumOff val="80000"/>
                </a:srgbClr>
              </a:solidFill>
            </a:endParaRPr>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solidFill>
                <a:srgbClr val="514843">
                  <a:lumMod val="20000"/>
                  <a:lumOff val="80000"/>
                </a:srgbClr>
              </a:solidFill>
            </a:endParaRPr>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solidFill>
                  <a:srgbClr val="514843">
                    <a:lumMod val="20000"/>
                    <a:lumOff val="80000"/>
                  </a:srgbClr>
                </a:solidFill>
              </a:rPr>
              <a:pPr/>
              <a:t>‹#›</a:t>
            </a:fld>
            <a:endParaRPr lang="en-US">
              <a:solidFill>
                <a:srgbClr val="514843">
                  <a:lumMod val="20000"/>
                  <a:lumOff val="80000"/>
                </a:srgbClr>
              </a:solidFill>
            </a:endParaRPr>
          </a:p>
        </p:txBody>
      </p:sp>
    </p:spTree>
    <p:extLst>
      <p:ext uri="{BB962C8B-B14F-4D97-AF65-F5344CB8AC3E}">
        <p14:creationId xmlns:p14="http://schemas.microsoft.com/office/powerpoint/2010/main" val="63175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body)"/>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Calibri (body)"/>
              </a:defRPr>
            </a:lvl1pPr>
            <a:lvl2pPr>
              <a:defRPr>
                <a:latin typeface="Calibri (body)"/>
              </a:defRPr>
            </a:lvl2pPr>
            <a:lvl3pPr>
              <a:defRPr>
                <a:latin typeface="Calibri (body)"/>
              </a:defRPr>
            </a:lvl3pPr>
            <a:lvl4pPr>
              <a:defRPr>
                <a:latin typeface="Calibri (body)"/>
              </a:defRPr>
            </a:lvl4pPr>
            <a:lvl5pPr>
              <a:defRPr>
                <a:latin typeface="Calibri (body)"/>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5B24F38-D61E-495F-B0B1-5548165F2C0B}" type="datetime1">
              <a:rPr lang="en-US" smtClean="0">
                <a:solidFill>
                  <a:srgbClr val="514843">
                    <a:lumMod val="75000"/>
                  </a:srgbClr>
                </a:solidFill>
              </a:rPr>
              <a:t>1/6/2021</a:t>
            </a:fld>
            <a:endParaRPr>
              <a:solidFill>
                <a:srgbClr val="514843">
                  <a:lumMod val="75000"/>
                </a:srgbClr>
              </a:solidFill>
            </a:endParaRPr>
          </a:p>
        </p:txBody>
      </p:sp>
      <p:sp>
        <p:nvSpPr>
          <p:cNvPr id="5" name="Footer Placeholder 4"/>
          <p:cNvSpPr>
            <a:spLocks noGrp="1"/>
          </p:cNvSpPr>
          <p:nvPr>
            <p:ph type="ftr" sz="quarter" idx="11"/>
          </p:nvPr>
        </p:nvSpPr>
        <p:spPr/>
        <p:txBody>
          <a:bodyPr/>
          <a:lstStyle/>
          <a:p>
            <a:endParaRPr>
              <a:solidFill>
                <a:srgbClr val="514843">
                  <a:lumMod val="75000"/>
                </a:srgbClr>
              </a:solidFill>
            </a:endParaRPr>
          </a:p>
        </p:txBody>
      </p:sp>
      <p:sp>
        <p:nvSpPr>
          <p:cNvPr id="6" name="Slide Number Placeholder 5"/>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241986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135078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a:solidFill>
            <a:srgbClr val="008F9E"/>
          </a:solidFill>
        </p:grpSpPr>
        <p:grpSp>
          <p:nvGrpSpPr>
            <p:cNvPr id="9" name="Group 8"/>
            <p:cNvGrpSpPr/>
            <p:nvPr/>
          </p:nvGrpSpPr>
          <p:grpSpPr>
            <a:xfrm>
              <a:off x="647402" y="2514600"/>
              <a:ext cx="10838688" cy="63125"/>
              <a:chOff x="507492" y="1501519"/>
              <a:chExt cx="8129016" cy="63125"/>
            </a:xfrm>
            <a:grpFill/>
          </p:grpSpPr>
          <p:cxnSp>
            <p:nvCxnSpPr>
              <p:cNvPr id="14" name="Straight Connector 13"/>
              <p:cNvCxnSpPr/>
              <p:nvPr/>
            </p:nvCxnSpPr>
            <p:spPr>
              <a:xfrm>
                <a:off x="507492" y="1564644"/>
                <a:ext cx="8129016" cy="0"/>
              </a:xfrm>
              <a:prstGeom prst="line">
                <a:avLst/>
              </a:prstGeom>
              <a:grpFill/>
              <a:ln w="381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grpFill/>
              <a:ln w="127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nvGrpSpPr>
            <p:cNvPr id="11" name="Group 10"/>
            <p:cNvGrpSpPr/>
            <p:nvPr/>
          </p:nvGrpSpPr>
          <p:grpSpPr>
            <a:xfrm rot="10800000">
              <a:off x="647402" y="5645510"/>
              <a:ext cx="10838688" cy="63125"/>
              <a:chOff x="507492" y="1501519"/>
              <a:chExt cx="8129016" cy="63125"/>
            </a:xfrm>
            <a:grpFill/>
          </p:grpSpPr>
          <p:cxnSp>
            <p:nvCxnSpPr>
              <p:cNvPr id="12" name="Straight Connector 11"/>
              <p:cNvCxnSpPr/>
              <p:nvPr/>
            </p:nvCxnSpPr>
            <p:spPr>
              <a:xfrm>
                <a:off x="507492" y="1564644"/>
                <a:ext cx="8129016" cy="0"/>
              </a:xfrm>
              <a:prstGeom prst="line">
                <a:avLst/>
              </a:prstGeom>
              <a:grpFill/>
              <a:ln w="381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grpFill/>
              <a:ln w="127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9F8AF-10CF-47A6-A30D-7AD7431F2592}" type="datetime1">
              <a:rPr lang="en-US" smtClean="0">
                <a:solidFill>
                  <a:srgbClr val="514843">
                    <a:lumMod val="75000"/>
                  </a:srgbClr>
                </a:solidFill>
              </a:rPr>
              <a:t>1/6/2021</a:t>
            </a:fld>
            <a:endParaRPr>
              <a:solidFill>
                <a:srgbClr val="514843">
                  <a:lumMod val="75000"/>
                </a:srgbClr>
              </a:solidFill>
            </a:endParaRPr>
          </a:p>
        </p:txBody>
      </p:sp>
      <p:sp>
        <p:nvSpPr>
          <p:cNvPr id="5" name="Footer Placeholder 4"/>
          <p:cNvSpPr>
            <a:spLocks noGrp="1"/>
          </p:cNvSpPr>
          <p:nvPr>
            <p:ph type="ftr" sz="quarter" idx="11"/>
          </p:nvPr>
        </p:nvSpPr>
        <p:spPr/>
        <p:txBody>
          <a:bodyPr/>
          <a:lstStyle/>
          <a:p>
            <a:endParaRPr>
              <a:solidFill>
                <a:srgbClr val="514843">
                  <a:lumMod val="75000"/>
                </a:srgbClr>
              </a:solidFill>
            </a:endParaRPr>
          </a:p>
        </p:txBody>
      </p:sp>
      <p:sp>
        <p:nvSpPr>
          <p:cNvPr id="6" name="Slide Number Placeholder 5"/>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111772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D1356B9E-43B8-4A40-8A6E-E990B78EF527}" type="datetime1">
              <a:rPr lang="en-US" smtClean="0">
                <a:solidFill>
                  <a:srgbClr val="514843">
                    <a:lumMod val="75000"/>
                  </a:srgbClr>
                </a:solidFill>
              </a:rPr>
              <a:t>1/6/2021</a:t>
            </a:fld>
            <a:endParaRPr>
              <a:solidFill>
                <a:srgbClr val="514843">
                  <a:lumMod val="75000"/>
                </a:srgbClr>
              </a:solidFill>
            </a:endParaRPr>
          </a:p>
        </p:txBody>
      </p:sp>
      <p:sp>
        <p:nvSpPr>
          <p:cNvPr id="6" name="Footer Placeholder 5"/>
          <p:cNvSpPr>
            <a:spLocks noGrp="1"/>
          </p:cNvSpPr>
          <p:nvPr>
            <p:ph type="ftr" sz="quarter" idx="11"/>
          </p:nvPr>
        </p:nvSpPr>
        <p:spPr/>
        <p:txBody>
          <a:bodyPr/>
          <a:lstStyle/>
          <a:p>
            <a:endParaRPr>
              <a:solidFill>
                <a:srgbClr val="514843">
                  <a:lumMod val="75000"/>
                </a:srgbClr>
              </a:solidFill>
            </a:endParaRPr>
          </a:p>
        </p:txBody>
      </p:sp>
      <p:sp>
        <p:nvSpPr>
          <p:cNvPr id="7" name="Slide Number Placeholder 6"/>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303019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974E49D-013B-4847-8958-E596ADE3CACE}" type="datetime1">
              <a:rPr lang="en-US" smtClean="0">
                <a:solidFill>
                  <a:srgbClr val="514843">
                    <a:lumMod val="75000"/>
                  </a:srgbClr>
                </a:solidFill>
              </a:rPr>
              <a:t>1/6/2021</a:t>
            </a:fld>
            <a:endParaRPr>
              <a:solidFill>
                <a:srgbClr val="514843">
                  <a:lumMod val="75000"/>
                </a:srgbClr>
              </a:solidFill>
            </a:endParaRPr>
          </a:p>
        </p:txBody>
      </p:sp>
      <p:sp>
        <p:nvSpPr>
          <p:cNvPr id="8" name="Footer Placeholder 7"/>
          <p:cNvSpPr>
            <a:spLocks noGrp="1"/>
          </p:cNvSpPr>
          <p:nvPr>
            <p:ph type="ftr" sz="quarter" idx="11"/>
          </p:nvPr>
        </p:nvSpPr>
        <p:spPr/>
        <p:txBody>
          <a:bodyPr/>
          <a:lstStyle/>
          <a:p>
            <a:endParaRPr>
              <a:solidFill>
                <a:srgbClr val="514843">
                  <a:lumMod val="75000"/>
                </a:srgbClr>
              </a:solidFill>
            </a:endParaRPr>
          </a:p>
        </p:txBody>
      </p:sp>
      <p:sp>
        <p:nvSpPr>
          <p:cNvPr id="9" name="Slide Number Placeholder 8"/>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334288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3ED5401-73A2-4D67-985A-7DF138D4EE61}" type="datetime1">
              <a:rPr lang="en-US" smtClean="0">
                <a:solidFill>
                  <a:srgbClr val="514843">
                    <a:lumMod val="75000"/>
                  </a:srgbClr>
                </a:solidFill>
              </a:rPr>
              <a:t>1/6/2021</a:t>
            </a:fld>
            <a:endParaRPr>
              <a:solidFill>
                <a:srgbClr val="514843">
                  <a:lumMod val="75000"/>
                </a:srgbClr>
              </a:solidFill>
            </a:endParaRPr>
          </a:p>
        </p:txBody>
      </p:sp>
      <p:sp>
        <p:nvSpPr>
          <p:cNvPr id="4" name="Footer Placeholder 3"/>
          <p:cNvSpPr>
            <a:spLocks noGrp="1"/>
          </p:cNvSpPr>
          <p:nvPr>
            <p:ph type="ftr" sz="quarter" idx="11"/>
          </p:nvPr>
        </p:nvSpPr>
        <p:spPr/>
        <p:txBody>
          <a:bodyPr/>
          <a:lstStyle/>
          <a:p>
            <a:endParaRPr>
              <a:solidFill>
                <a:srgbClr val="514843">
                  <a:lumMod val="75000"/>
                </a:srgbClr>
              </a:solidFill>
            </a:endParaRPr>
          </a:p>
        </p:txBody>
      </p:sp>
      <p:sp>
        <p:nvSpPr>
          <p:cNvPr id="5" name="Slide Number Placeholder 4"/>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274798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body)"/>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Calibri (body)"/>
              </a:defRPr>
            </a:lvl1pPr>
            <a:lvl2pPr>
              <a:defRPr>
                <a:latin typeface="Calibri (body)"/>
              </a:defRPr>
            </a:lvl2pPr>
            <a:lvl3pPr>
              <a:defRPr>
                <a:latin typeface="Calibri (body)"/>
              </a:defRPr>
            </a:lvl3pPr>
            <a:lvl4pPr>
              <a:defRPr>
                <a:latin typeface="Calibri (body)"/>
              </a:defRPr>
            </a:lvl4pPr>
            <a:lvl5pPr>
              <a:defRPr>
                <a:latin typeface="Calibri (body)"/>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69E3C44-9007-4264-AECA-3B3D395A1B59}" type="datetime1">
              <a:rPr lang="en-US" smtClean="0">
                <a:solidFill>
                  <a:srgbClr val="514843">
                    <a:lumMod val="75000"/>
                  </a:srgbClr>
                </a:solidFill>
              </a:rPr>
              <a:t>1/6/2021</a:t>
            </a:fld>
            <a:endParaRPr>
              <a:solidFill>
                <a:srgbClr val="514843">
                  <a:lumMod val="75000"/>
                </a:srgbClr>
              </a:solidFill>
            </a:endParaRPr>
          </a:p>
        </p:txBody>
      </p:sp>
    </p:spTree>
    <p:extLst>
      <p:ext uri="{BB962C8B-B14F-4D97-AF65-F5344CB8AC3E}">
        <p14:creationId xmlns:p14="http://schemas.microsoft.com/office/powerpoint/2010/main" val="235129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3C481-197E-45DF-AD59-4ADD684D8424}" type="datetime1">
              <a:rPr lang="en-US" smtClean="0">
                <a:solidFill>
                  <a:srgbClr val="514843">
                    <a:lumMod val="75000"/>
                  </a:srgbClr>
                </a:solidFill>
              </a:rPr>
              <a:t>1/6/2021</a:t>
            </a:fld>
            <a:endParaRPr>
              <a:solidFill>
                <a:srgbClr val="514843">
                  <a:lumMod val="75000"/>
                </a:srgbClr>
              </a:solidFill>
            </a:endParaRPr>
          </a:p>
        </p:txBody>
      </p:sp>
      <p:sp>
        <p:nvSpPr>
          <p:cNvPr id="3" name="Footer Placeholder 2"/>
          <p:cNvSpPr>
            <a:spLocks noGrp="1"/>
          </p:cNvSpPr>
          <p:nvPr>
            <p:ph type="ftr" sz="quarter" idx="11"/>
          </p:nvPr>
        </p:nvSpPr>
        <p:spPr/>
        <p:txBody>
          <a:bodyPr/>
          <a:lstStyle/>
          <a:p>
            <a:endParaRPr>
              <a:solidFill>
                <a:srgbClr val="514843">
                  <a:lumMod val="75000"/>
                </a:srgbClr>
              </a:solidFill>
            </a:endParaRPr>
          </a:p>
        </p:txBody>
      </p:sp>
      <p:sp>
        <p:nvSpPr>
          <p:cNvPr id="4" name="Slide Number Placeholder 3"/>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324219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C5FF59D-4E60-473B-903F-17FD73E1A815}" type="datetime1">
              <a:rPr lang="en-US" smtClean="0">
                <a:solidFill>
                  <a:srgbClr val="514843">
                    <a:lumMod val="75000"/>
                  </a:srgbClr>
                </a:solidFill>
              </a:rPr>
              <a:t>1/6/2021</a:t>
            </a:fld>
            <a:endParaRPr>
              <a:solidFill>
                <a:srgbClr val="514843">
                  <a:lumMod val="75000"/>
                </a:srgbClr>
              </a:solidFill>
            </a:endParaRPr>
          </a:p>
        </p:txBody>
      </p:sp>
      <p:sp>
        <p:nvSpPr>
          <p:cNvPr id="6" name="Footer Placeholder 5"/>
          <p:cNvSpPr>
            <a:spLocks noGrp="1"/>
          </p:cNvSpPr>
          <p:nvPr>
            <p:ph type="ftr" sz="quarter" idx="11"/>
          </p:nvPr>
        </p:nvSpPr>
        <p:spPr/>
        <p:txBody>
          <a:bodyPr/>
          <a:lstStyle/>
          <a:p>
            <a:endParaRPr>
              <a:solidFill>
                <a:srgbClr val="514843">
                  <a:lumMod val="75000"/>
                </a:srgbClr>
              </a:solidFill>
            </a:endParaRPr>
          </a:p>
        </p:txBody>
      </p:sp>
      <p:sp>
        <p:nvSpPr>
          <p:cNvPr id="7" name="Slide Number Placeholder 6"/>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384705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b="1">
                <a:latin typeface="Calibri (body)"/>
              </a:defRPr>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atin typeface="Calibri (body)"/>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B567B085-59E1-4235-A367-1AE8E2ABB4D6}" type="datetime1">
              <a:rPr lang="en-US" smtClean="0">
                <a:solidFill>
                  <a:srgbClr val="514843">
                    <a:lumMod val="75000"/>
                  </a:srgbClr>
                </a:solidFill>
              </a:rPr>
              <a:t>1/6/2021</a:t>
            </a:fld>
            <a:endParaRPr>
              <a:solidFill>
                <a:srgbClr val="514843">
                  <a:lumMod val="75000"/>
                </a:srgbClr>
              </a:solidFill>
            </a:endParaRPr>
          </a:p>
        </p:txBody>
      </p:sp>
      <p:sp>
        <p:nvSpPr>
          <p:cNvPr id="6" name="Footer Placeholder 5"/>
          <p:cNvSpPr>
            <a:spLocks noGrp="1"/>
          </p:cNvSpPr>
          <p:nvPr>
            <p:ph type="ftr" sz="quarter" idx="11"/>
          </p:nvPr>
        </p:nvSpPr>
        <p:spPr/>
        <p:txBody>
          <a:bodyPr/>
          <a:lstStyle/>
          <a:p>
            <a:endParaRPr>
              <a:solidFill>
                <a:srgbClr val="514843">
                  <a:lumMod val="75000"/>
                </a:srgbClr>
              </a:solidFill>
            </a:endParaRPr>
          </a:p>
        </p:txBody>
      </p:sp>
      <p:sp>
        <p:nvSpPr>
          <p:cNvPr id="7" name="Slide Number Placeholder 6"/>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68791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30A2097-2973-44F0-91F7-CE211B66FE4B}" type="datetime1">
              <a:rPr lang="en-US" smtClean="0">
                <a:solidFill>
                  <a:srgbClr val="514843">
                    <a:lumMod val="75000"/>
                  </a:srgbClr>
                </a:solidFill>
              </a:rPr>
              <a:t>1/6/2021</a:t>
            </a:fld>
            <a:endParaRPr>
              <a:solidFill>
                <a:srgbClr val="514843">
                  <a:lumMod val="75000"/>
                </a:srgbClr>
              </a:solidFill>
            </a:endParaRPr>
          </a:p>
        </p:txBody>
      </p:sp>
      <p:sp>
        <p:nvSpPr>
          <p:cNvPr id="5" name="Footer Placeholder 4"/>
          <p:cNvSpPr>
            <a:spLocks noGrp="1"/>
          </p:cNvSpPr>
          <p:nvPr>
            <p:ph type="ftr" sz="quarter" idx="11"/>
          </p:nvPr>
        </p:nvSpPr>
        <p:spPr/>
        <p:txBody>
          <a:bodyPr/>
          <a:lstStyle/>
          <a:p>
            <a:endParaRPr>
              <a:solidFill>
                <a:srgbClr val="514843">
                  <a:lumMod val="75000"/>
                </a:srgbClr>
              </a:solidFill>
            </a:endParaRPr>
          </a:p>
        </p:txBody>
      </p:sp>
      <p:sp>
        <p:nvSpPr>
          <p:cNvPr id="6" name="Slide Number Placeholder 5"/>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16684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83B3DBC-0D65-4AAE-A522-852EEAF6165D}" type="datetime1">
              <a:rPr lang="en-US" smtClean="0">
                <a:solidFill>
                  <a:srgbClr val="514843">
                    <a:lumMod val="75000"/>
                  </a:srgbClr>
                </a:solidFill>
              </a:rPr>
              <a:t>1/6/2021</a:t>
            </a:fld>
            <a:endParaRPr>
              <a:solidFill>
                <a:srgbClr val="514843">
                  <a:lumMod val="75000"/>
                </a:srgbClr>
              </a:solidFill>
            </a:endParaRPr>
          </a:p>
        </p:txBody>
      </p:sp>
      <p:sp>
        <p:nvSpPr>
          <p:cNvPr id="5" name="Footer Placeholder 4"/>
          <p:cNvSpPr>
            <a:spLocks noGrp="1"/>
          </p:cNvSpPr>
          <p:nvPr>
            <p:ph type="ftr" sz="quarter" idx="11"/>
          </p:nvPr>
        </p:nvSpPr>
        <p:spPr/>
        <p:txBody>
          <a:bodyPr/>
          <a:lstStyle/>
          <a:p>
            <a:endParaRPr>
              <a:solidFill>
                <a:srgbClr val="514843">
                  <a:lumMod val="75000"/>
                </a:srgbClr>
              </a:solidFill>
            </a:endParaRPr>
          </a:p>
        </p:txBody>
      </p:sp>
      <p:sp>
        <p:nvSpPr>
          <p:cNvPr id="6" name="Slide Number Placeholder 5"/>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667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31573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a:solidFill>
            <a:srgbClr val="008F9E"/>
          </a:solidFill>
        </p:grpSpPr>
        <p:grpSp>
          <p:nvGrpSpPr>
            <p:cNvPr id="9" name="Group 8"/>
            <p:cNvGrpSpPr/>
            <p:nvPr/>
          </p:nvGrpSpPr>
          <p:grpSpPr>
            <a:xfrm>
              <a:off x="647402" y="2514600"/>
              <a:ext cx="10838688" cy="63125"/>
              <a:chOff x="507492" y="1501519"/>
              <a:chExt cx="8129016" cy="63125"/>
            </a:xfrm>
            <a:grpFill/>
          </p:grpSpPr>
          <p:cxnSp>
            <p:nvCxnSpPr>
              <p:cNvPr id="14" name="Straight Connector 13"/>
              <p:cNvCxnSpPr/>
              <p:nvPr/>
            </p:nvCxnSpPr>
            <p:spPr>
              <a:xfrm>
                <a:off x="507492" y="1564644"/>
                <a:ext cx="8129016" cy="0"/>
              </a:xfrm>
              <a:prstGeom prst="line">
                <a:avLst/>
              </a:prstGeom>
              <a:grpFill/>
              <a:ln w="381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grpFill/>
              <a:ln w="127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nvGrpSpPr>
            <p:cNvPr id="11" name="Group 10"/>
            <p:cNvGrpSpPr/>
            <p:nvPr/>
          </p:nvGrpSpPr>
          <p:grpSpPr>
            <a:xfrm rot="10800000">
              <a:off x="647402" y="5645510"/>
              <a:ext cx="10838688" cy="63125"/>
              <a:chOff x="507492" y="1501519"/>
              <a:chExt cx="8129016" cy="63125"/>
            </a:xfrm>
            <a:grpFill/>
          </p:grpSpPr>
          <p:cxnSp>
            <p:nvCxnSpPr>
              <p:cNvPr id="12" name="Straight Connector 11"/>
              <p:cNvCxnSpPr/>
              <p:nvPr/>
            </p:nvCxnSpPr>
            <p:spPr>
              <a:xfrm>
                <a:off x="507492" y="1564644"/>
                <a:ext cx="8129016" cy="0"/>
              </a:xfrm>
              <a:prstGeom prst="line">
                <a:avLst/>
              </a:prstGeom>
              <a:grpFill/>
              <a:ln w="381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grpFill/>
              <a:ln w="127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382D1D-AB69-4622-AFCE-E03649C94D6A}" type="datetime1">
              <a:rPr lang="en-US" smtClean="0">
                <a:solidFill>
                  <a:srgbClr val="514843">
                    <a:lumMod val="75000"/>
                  </a:srgbClr>
                </a:solidFill>
              </a:rPr>
              <a:t>1/6/2021</a:t>
            </a:fld>
            <a:endParaRPr>
              <a:solidFill>
                <a:srgbClr val="514843">
                  <a:lumMod val="75000"/>
                </a:srgbClr>
              </a:solidFill>
            </a:endParaRPr>
          </a:p>
        </p:txBody>
      </p:sp>
      <p:sp>
        <p:nvSpPr>
          <p:cNvPr id="5" name="Footer Placeholder 4"/>
          <p:cNvSpPr>
            <a:spLocks noGrp="1"/>
          </p:cNvSpPr>
          <p:nvPr>
            <p:ph type="ftr" sz="quarter" idx="11"/>
          </p:nvPr>
        </p:nvSpPr>
        <p:spPr>
          <a:xfrm>
            <a:off x="2934459" y="6356350"/>
            <a:ext cx="6323082" cy="365126"/>
          </a:xfrm>
          <a:prstGeom prst="rect">
            <a:avLst/>
          </a:prstGeom>
        </p:spPr>
        <p:txBody>
          <a:bodyPr/>
          <a:lstStyle/>
          <a:p>
            <a:endParaRPr>
              <a:solidFill>
                <a:srgbClr val="514843">
                  <a:lumMod val="75000"/>
                </a:srgbClr>
              </a:solidFill>
            </a:endParaRPr>
          </a:p>
        </p:txBody>
      </p:sp>
      <p:sp>
        <p:nvSpPr>
          <p:cNvPr id="6" name="Slide Number Placeholder 5"/>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357477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B1E2B2C-AAFD-451B-A587-F598CD3703CC}" type="datetime1">
              <a:rPr lang="en-US" smtClean="0">
                <a:solidFill>
                  <a:srgbClr val="514843">
                    <a:lumMod val="75000"/>
                  </a:srgbClr>
                </a:solidFill>
              </a:rPr>
              <a:t>1/6/2021</a:t>
            </a:fld>
            <a:endParaRPr>
              <a:solidFill>
                <a:srgbClr val="514843">
                  <a:lumMod val="75000"/>
                </a:srgbClr>
              </a:solidFill>
            </a:endParaRPr>
          </a:p>
        </p:txBody>
      </p:sp>
      <p:sp>
        <p:nvSpPr>
          <p:cNvPr id="6" name="Footer Placeholder 5"/>
          <p:cNvSpPr>
            <a:spLocks noGrp="1"/>
          </p:cNvSpPr>
          <p:nvPr>
            <p:ph type="ftr" sz="quarter" idx="11"/>
          </p:nvPr>
        </p:nvSpPr>
        <p:spPr>
          <a:xfrm>
            <a:off x="2934459" y="6356350"/>
            <a:ext cx="6323082" cy="365126"/>
          </a:xfrm>
          <a:prstGeom prst="rect">
            <a:avLst/>
          </a:prstGeom>
        </p:spPr>
        <p:txBody>
          <a:bodyPr/>
          <a:lstStyle/>
          <a:p>
            <a:endParaRPr>
              <a:solidFill>
                <a:srgbClr val="514843">
                  <a:lumMod val="75000"/>
                </a:srgbClr>
              </a:solidFill>
            </a:endParaRPr>
          </a:p>
        </p:txBody>
      </p:sp>
      <p:sp>
        <p:nvSpPr>
          <p:cNvPr id="7" name="Slide Number Placeholder 6"/>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405227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13BA6B50-AE2A-4ADA-8A2B-6491702F900B}" type="datetime1">
              <a:rPr lang="en-US" smtClean="0">
                <a:solidFill>
                  <a:srgbClr val="514843">
                    <a:lumMod val="75000"/>
                  </a:srgbClr>
                </a:solidFill>
              </a:rPr>
              <a:t>1/6/2021</a:t>
            </a:fld>
            <a:endParaRPr>
              <a:solidFill>
                <a:srgbClr val="514843">
                  <a:lumMod val="75000"/>
                </a:srgbClr>
              </a:solidFill>
            </a:endParaRPr>
          </a:p>
        </p:txBody>
      </p:sp>
      <p:sp>
        <p:nvSpPr>
          <p:cNvPr id="8" name="Footer Placeholder 7"/>
          <p:cNvSpPr>
            <a:spLocks noGrp="1"/>
          </p:cNvSpPr>
          <p:nvPr>
            <p:ph type="ftr" sz="quarter" idx="11"/>
          </p:nvPr>
        </p:nvSpPr>
        <p:spPr>
          <a:xfrm>
            <a:off x="2934459" y="6356350"/>
            <a:ext cx="6323082" cy="365126"/>
          </a:xfrm>
          <a:prstGeom prst="rect">
            <a:avLst/>
          </a:prstGeom>
        </p:spPr>
        <p:txBody>
          <a:bodyPr/>
          <a:lstStyle/>
          <a:p>
            <a:endParaRPr>
              <a:solidFill>
                <a:srgbClr val="514843">
                  <a:lumMod val="75000"/>
                </a:srgbClr>
              </a:solidFill>
            </a:endParaRPr>
          </a:p>
        </p:txBody>
      </p:sp>
      <p:sp>
        <p:nvSpPr>
          <p:cNvPr id="9" name="Slide Number Placeholder 8"/>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10398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FD63EA2-917A-4986-A73C-1093B55A6EC9}" type="datetime1">
              <a:rPr lang="en-US" smtClean="0">
                <a:solidFill>
                  <a:srgbClr val="514843">
                    <a:lumMod val="75000"/>
                  </a:srgbClr>
                </a:solidFill>
              </a:rPr>
              <a:t>1/6/2021</a:t>
            </a:fld>
            <a:endParaRPr>
              <a:solidFill>
                <a:srgbClr val="514843">
                  <a:lumMod val="75000"/>
                </a:srgbClr>
              </a:solidFill>
            </a:endParaRPr>
          </a:p>
        </p:txBody>
      </p:sp>
      <p:sp>
        <p:nvSpPr>
          <p:cNvPr id="4" name="Footer Placeholder 3"/>
          <p:cNvSpPr>
            <a:spLocks noGrp="1"/>
          </p:cNvSpPr>
          <p:nvPr>
            <p:ph type="ftr" sz="quarter" idx="11"/>
          </p:nvPr>
        </p:nvSpPr>
        <p:spPr>
          <a:xfrm>
            <a:off x="2934459" y="6356350"/>
            <a:ext cx="6323082" cy="365126"/>
          </a:xfrm>
          <a:prstGeom prst="rect">
            <a:avLst/>
          </a:prstGeom>
        </p:spPr>
        <p:txBody>
          <a:bodyPr/>
          <a:lstStyle/>
          <a:p>
            <a:endParaRPr>
              <a:solidFill>
                <a:srgbClr val="514843">
                  <a:lumMod val="75000"/>
                </a:srgbClr>
              </a:solidFill>
            </a:endParaRPr>
          </a:p>
        </p:txBody>
      </p:sp>
      <p:sp>
        <p:nvSpPr>
          <p:cNvPr id="5" name="Slide Number Placeholder 4"/>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345047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2370E-B735-4214-AC55-C222309CF291}" type="datetime1">
              <a:rPr lang="en-US" smtClean="0">
                <a:solidFill>
                  <a:srgbClr val="514843">
                    <a:lumMod val="75000"/>
                  </a:srgbClr>
                </a:solidFill>
              </a:rPr>
              <a:t>1/6/2021</a:t>
            </a:fld>
            <a:endParaRPr>
              <a:solidFill>
                <a:srgbClr val="514843">
                  <a:lumMod val="75000"/>
                </a:srgbClr>
              </a:solidFill>
            </a:endParaRPr>
          </a:p>
        </p:txBody>
      </p:sp>
      <p:sp>
        <p:nvSpPr>
          <p:cNvPr id="3" name="Footer Placeholder 2"/>
          <p:cNvSpPr>
            <a:spLocks noGrp="1"/>
          </p:cNvSpPr>
          <p:nvPr>
            <p:ph type="ftr" sz="quarter" idx="11"/>
          </p:nvPr>
        </p:nvSpPr>
        <p:spPr>
          <a:xfrm>
            <a:off x="2934459" y="6356350"/>
            <a:ext cx="6323082" cy="365126"/>
          </a:xfrm>
          <a:prstGeom prst="rect">
            <a:avLst/>
          </a:prstGeom>
        </p:spPr>
        <p:txBody>
          <a:bodyPr/>
          <a:lstStyle/>
          <a:p>
            <a:endParaRPr>
              <a:solidFill>
                <a:srgbClr val="514843">
                  <a:lumMod val="75000"/>
                </a:srgbClr>
              </a:solidFill>
            </a:endParaRPr>
          </a:p>
        </p:txBody>
      </p:sp>
      <p:sp>
        <p:nvSpPr>
          <p:cNvPr id="4" name="Slide Number Placeholder 3"/>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329869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18746A4-3CC3-463E-8F6A-9609227459FA}" type="datetime1">
              <a:rPr lang="en-US" smtClean="0">
                <a:solidFill>
                  <a:srgbClr val="514843">
                    <a:lumMod val="75000"/>
                  </a:srgbClr>
                </a:solidFill>
              </a:rPr>
              <a:t>1/6/2021</a:t>
            </a:fld>
            <a:endParaRPr>
              <a:solidFill>
                <a:srgbClr val="514843">
                  <a:lumMod val="75000"/>
                </a:srgbClr>
              </a:solidFill>
            </a:endParaRPr>
          </a:p>
        </p:txBody>
      </p:sp>
      <p:sp>
        <p:nvSpPr>
          <p:cNvPr id="6" name="Footer Placeholder 5"/>
          <p:cNvSpPr>
            <a:spLocks noGrp="1"/>
          </p:cNvSpPr>
          <p:nvPr>
            <p:ph type="ftr" sz="quarter" idx="11"/>
          </p:nvPr>
        </p:nvSpPr>
        <p:spPr>
          <a:xfrm>
            <a:off x="2934459" y="6356350"/>
            <a:ext cx="6323082" cy="365126"/>
          </a:xfrm>
          <a:prstGeom prst="rect">
            <a:avLst/>
          </a:prstGeom>
        </p:spPr>
        <p:txBody>
          <a:bodyPr/>
          <a:lstStyle/>
          <a:p>
            <a:endParaRPr>
              <a:solidFill>
                <a:srgbClr val="514843">
                  <a:lumMod val="75000"/>
                </a:srgbClr>
              </a:solidFill>
            </a:endParaRPr>
          </a:p>
        </p:txBody>
      </p:sp>
      <p:sp>
        <p:nvSpPr>
          <p:cNvPr id="7" name="Slide Number Placeholder 6"/>
          <p:cNvSpPr>
            <a:spLocks noGrp="1"/>
          </p:cNvSpPr>
          <p:nvPr>
            <p:ph type="sldNum" sz="quarter" idx="12"/>
          </p:nvPr>
        </p:nvSpPr>
        <p:spPr/>
        <p:txBody>
          <a:bodyPr/>
          <a:lstStyle/>
          <a:p>
            <a:fld id="{0FF54DE5-C571-48E8-A5BC-B369434E2F44}" type="slidenum">
              <a:rPr>
                <a:solidFill>
                  <a:srgbClr val="514843">
                    <a:lumMod val="75000"/>
                  </a:srgbClr>
                </a:solidFill>
              </a:rPr>
              <a:pPr/>
              <a:t>‹#›</a:t>
            </a:fld>
            <a:endParaRPr>
              <a:solidFill>
                <a:srgbClr val="514843">
                  <a:lumMod val="75000"/>
                </a:srgbClr>
              </a:solidFill>
            </a:endParaRPr>
          </a:p>
        </p:txBody>
      </p:sp>
    </p:spTree>
    <p:extLst>
      <p:ext uri="{BB962C8B-B14F-4D97-AF65-F5344CB8AC3E}">
        <p14:creationId xmlns:p14="http://schemas.microsoft.com/office/powerpoint/2010/main" val="80888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515C679F-A718-4FDA-A72B-99AC4BCEF515}" type="datetime1">
              <a:rPr lang="en-US" smtClean="0">
                <a:solidFill>
                  <a:srgbClr val="514843">
                    <a:lumMod val="75000"/>
                  </a:srgbClr>
                </a:solidFill>
              </a:rPr>
              <a:t>1/6/2021</a:t>
            </a:fld>
            <a:endParaRPr lang="en-US">
              <a:solidFill>
                <a:srgbClr val="514843">
                  <a:lumMod val="75000"/>
                </a:srgbClr>
              </a:solidFill>
            </a:endParaRPr>
          </a:p>
        </p:txBody>
      </p:sp>
      <p:sp>
        <p:nvSpPr>
          <p:cNvPr id="6" name="Slide Number Placeholder 5"/>
          <p:cNvSpPr>
            <a:spLocks noGrp="1"/>
          </p:cNvSpPr>
          <p:nvPr>
            <p:ph type="sldNum" sz="quarter" idx="4"/>
          </p:nvPr>
        </p:nvSpPr>
        <p:spPr>
          <a:xfrm>
            <a:off x="6014561" y="6383246"/>
            <a:ext cx="302920" cy="365125"/>
          </a:xfrm>
          <a:prstGeom prst="rect">
            <a:avLst/>
          </a:prstGeom>
        </p:spPr>
        <p:txBody>
          <a:bodyPr vert="horz" lIns="0" tIns="45720" rIns="0" bIns="45720" rtlCol="0" anchor="ctr"/>
          <a:lstStyle>
            <a:lvl1pPr algn="ctr">
              <a:defRPr sz="1200" b="1" baseline="0">
                <a:solidFill>
                  <a:schemeClr val="tx1">
                    <a:lumMod val="75000"/>
                  </a:schemeClr>
                </a:solidFill>
                <a:latin typeface="Calibri" panose="020F0502020204030204" pitchFamily="34" charset="0"/>
                <a:cs typeface="Calibri" panose="020F0502020204030204" pitchFamily="34" charset="0"/>
              </a:defRPr>
            </a:lvl1pPr>
          </a:lstStyle>
          <a:p>
            <a:fld id="{A2F13CF8-01FF-4C38-806D-D6EF676F6104}" type="slidenum">
              <a:rPr lang="en-US" smtClean="0">
                <a:solidFill>
                  <a:srgbClr val="514843">
                    <a:lumMod val="75000"/>
                  </a:srgbClr>
                </a:solidFill>
              </a:rPr>
              <a:pPr/>
              <a:t>‹#›</a:t>
            </a:fld>
            <a:endParaRPr lang="en-US" dirty="0">
              <a:solidFill>
                <a:srgbClr val="514843">
                  <a:lumMod val="75000"/>
                </a:srgbClr>
              </a:solidFill>
            </a:endParaRPr>
          </a:p>
        </p:txBody>
      </p:sp>
      <p:grpSp>
        <p:nvGrpSpPr>
          <p:cNvPr id="7" name="Group 6"/>
          <p:cNvGrpSpPr/>
          <p:nvPr userDrawn="1"/>
        </p:nvGrpSpPr>
        <p:grpSpPr>
          <a:xfrm>
            <a:off x="1109019" y="1210040"/>
            <a:ext cx="10058400" cy="35245"/>
            <a:chOff x="1073150" y="1219201"/>
            <a:chExt cx="10058400" cy="26360"/>
          </a:xfrm>
        </p:grpSpPr>
        <p:cxnSp>
          <p:nvCxnSpPr>
            <p:cNvPr id="8" name="Straight Connector 7"/>
            <p:cNvCxnSpPr/>
            <p:nvPr/>
          </p:nvCxnSpPr>
          <p:spPr>
            <a:xfrm rot="10800000">
              <a:off x="1073150" y="1219201"/>
              <a:ext cx="10058400" cy="0"/>
            </a:xfrm>
            <a:prstGeom prst="line">
              <a:avLst/>
            </a:prstGeom>
            <a:ln w="381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45561"/>
              <a:ext cx="10058400" cy="0"/>
            </a:xfrm>
            <a:prstGeom prst="line">
              <a:avLst/>
            </a:prstGeom>
            <a:ln w="12700" cap="flat">
              <a:solidFill>
                <a:srgbClr val="006974"/>
              </a:solidFill>
              <a:miter lim="800000"/>
            </a:ln>
          </p:spPr>
          <p:style>
            <a:lnRef idx="1">
              <a:schemeClr val="accent1"/>
            </a:lnRef>
            <a:fillRef idx="0">
              <a:schemeClr val="accent1"/>
            </a:fillRef>
            <a:effectRef idx="0">
              <a:schemeClr val="accent1"/>
            </a:effectRef>
            <a:fontRef idx="minor">
              <a:schemeClr val="tx1"/>
            </a:fontRef>
          </p:style>
        </p:cxnSp>
      </p:grpSp>
      <p:sp>
        <p:nvSpPr>
          <p:cNvPr id="10" name="Oval 9"/>
          <p:cNvSpPr/>
          <p:nvPr userDrawn="1"/>
        </p:nvSpPr>
        <p:spPr>
          <a:xfrm>
            <a:off x="5806487" y="6401368"/>
            <a:ext cx="358589" cy="358589"/>
          </a:xfrm>
          <a:prstGeom prst="ellipse">
            <a:avLst/>
          </a:prstGeom>
          <a:noFill/>
          <a:ln>
            <a:solidFill>
              <a:srgbClr val="006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6367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rgbClr val="006974"/>
          </a:solidFill>
          <a:latin typeface="+mj-lt"/>
          <a:ea typeface="+mj-ea"/>
          <a:cs typeface="+mj-cs"/>
        </a:defRPr>
      </a:lvl1pPr>
    </p:titleStyle>
    <p:bodyStyle>
      <a:lvl1pPr marL="228600" indent="-228600" algn="l" defTabSz="914400" rtl="0" eaLnBrk="1" latinLnBrk="0" hangingPunct="1">
        <a:lnSpc>
          <a:spcPct val="15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94D99726-C4B9-4CC4-96F2-4CC19E2E3431}" type="datetime1">
              <a:rPr lang="en-US" smtClean="0">
                <a:solidFill>
                  <a:srgbClr val="514843">
                    <a:lumMod val="75000"/>
                  </a:srgbClr>
                </a:solidFill>
              </a:rPr>
              <a:t>1/6/2021</a:t>
            </a:fld>
            <a:endParaRPr lang="en-US">
              <a:solidFill>
                <a:srgbClr val="514843">
                  <a:lumMod val="75000"/>
                </a:srgbClr>
              </a:solidFill>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solidFill>
                <a:srgbClr val="514843">
                  <a:lumMod val="75000"/>
                </a:srgbClr>
              </a:solidFill>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solidFill>
                  <a:srgbClr val="514843">
                    <a:lumMod val="75000"/>
                  </a:srgbClr>
                </a:solidFill>
              </a:rPr>
              <a:pPr/>
              <a:t>‹#›</a:t>
            </a:fld>
            <a:endParaRPr lang="en-US">
              <a:solidFill>
                <a:srgbClr val="514843">
                  <a:lumMod val="75000"/>
                </a:srgbClr>
              </a:solidFill>
            </a:endParaRPr>
          </a:p>
        </p:txBody>
      </p:sp>
    </p:spTree>
    <p:extLst>
      <p:ext uri="{BB962C8B-B14F-4D97-AF65-F5344CB8AC3E}">
        <p14:creationId xmlns:p14="http://schemas.microsoft.com/office/powerpoint/2010/main" val="3420967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77520" y="4511784"/>
            <a:ext cx="6361430" cy="1127016"/>
          </a:xfrm>
        </p:spPr>
        <p:txBody>
          <a:bodyPr>
            <a:normAutofit fontScale="92500" lnSpcReduction="10000"/>
          </a:bodyPr>
          <a:lstStyle/>
          <a:p>
            <a:pPr>
              <a:lnSpc>
                <a:spcPct val="100000"/>
              </a:lnSpc>
            </a:pPr>
            <a:r>
              <a:rPr lang="en-US" b="1" dirty="0">
                <a:latin typeface="Calibri (body)"/>
              </a:rPr>
              <a:t>Dr. </a:t>
            </a:r>
            <a:r>
              <a:rPr lang="en-US" b="1" dirty="0" err="1">
                <a:latin typeface="Calibri (body)"/>
              </a:rPr>
              <a:t>Fariba</a:t>
            </a:r>
            <a:r>
              <a:rPr lang="en-US" b="1" dirty="0">
                <a:latin typeface="Calibri (body)"/>
              </a:rPr>
              <a:t> Ghasemi</a:t>
            </a:r>
          </a:p>
          <a:p>
            <a:pPr>
              <a:lnSpc>
                <a:spcPct val="100000"/>
              </a:lnSpc>
            </a:pPr>
            <a:endParaRPr lang="en-US" dirty="0">
              <a:latin typeface="Calibri (body)"/>
            </a:endParaRPr>
          </a:p>
          <a:p>
            <a:pPr>
              <a:lnSpc>
                <a:spcPct val="100000"/>
              </a:lnSpc>
            </a:pPr>
            <a:r>
              <a:rPr lang="en-US" dirty="0">
                <a:latin typeface="Calibri (body)"/>
              </a:rPr>
              <a:t>Pediatric Endocrinologist and Metabolism </a:t>
            </a:r>
          </a:p>
          <a:p>
            <a:pPr>
              <a:lnSpc>
                <a:spcPct val="100000"/>
              </a:lnSpc>
            </a:pPr>
            <a:r>
              <a:rPr lang="en-US" dirty="0">
                <a:latin typeface="Calibri (body)"/>
              </a:rPr>
              <a:t>Institute of Endocrinology and metabolism Research </a:t>
            </a:r>
          </a:p>
          <a:p>
            <a:pPr>
              <a:lnSpc>
                <a:spcPct val="100000"/>
              </a:lnSpc>
            </a:pPr>
            <a:endParaRPr lang="en-US" dirty="0">
              <a:latin typeface="Calibri (body)"/>
            </a:endParaRP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
        <p:nvSpPr>
          <p:cNvPr id="5" name="Subtitle 6"/>
          <p:cNvSpPr txBox="1">
            <a:spLocks/>
          </p:cNvSpPr>
          <p:nvPr/>
        </p:nvSpPr>
        <p:spPr>
          <a:xfrm>
            <a:off x="-1" y="2652504"/>
            <a:ext cx="6981063" cy="1127016"/>
          </a:xfrm>
          <a:prstGeom prst="rect">
            <a:avLst/>
          </a:prstGeom>
        </p:spPr>
        <p:txBody>
          <a:bodyPr vert="horz" lIns="0" tIns="45720" rIns="0" bIns="45720" rtlCol="0">
            <a:no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4000" b="1" i="0" u="none" strike="noStrike" kern="1200" cap="none" spc="0" normalizeH="0" baseline="0" noProof="0" dirty="0">
                <a:ln>
                  <a:noFill/>
                </a:ln>
                <a:solidFill>
                  <a:srgbClr val="009CAC"/>
                </a:solidFill>
                <a:effectLst/>
                <a:uLnTx/>
                <a:uFillTx/>
                <a:latin typeface="Calibri (body)"/>
                <a:ea typeface="+mn-ea"/>
                <a:cs typeface="+mn-cs"/>
              </a:rPr>
              <a:t>Blood Glucose</a:t>
            </a:r>
            <a:br>
              <a:rPr kumimoji="0" lang="en-US" sz="4000" b="1" i="0" u="none" strike="noStrike" kern="1200" cap="none" spc="0" normalizeH="0" baseline="0" noProof="0" dirty="0">
                <a:ln>
                  <a:noFill/>
                </a:ln>
                <a:solidFill>
                  <a:srgbClr val="009CAC"/>
                </a:solidFill>
                <a:effectLst/>
                <a:uLnTx/>
                <a:uFillTx/>
                <a:latin typeface="Calibri (body)"/>
                <a:ea typeface="+mn-ea"/>
                <a:cs typeface="+mn-cs"/>
              </a:rPr>
            </a:br>
            <a:r>
              <a:rPr kumimoji="0" lang="en-US" sz="4000" b="1" i="0" u="none" strike="noStrike" kern="1200" cap="none" spc="0" normalizeH="0" baseline="0" noProof="0" dirty="0">
                <a:ln>
                  <a:noFill/>
                </a:ln>
                <a:solidFill>
                  <a:srgbClr val="009CAC"/>
                </a:solidFill>
                <a:effectLst/>
                <a:uLnTx/>
                <a:uFillTx/>
                <a:latin typeface="Calibri (body)"/>
                <a:ea typeface="+mn-ea"/>
                <a:cs typeface="+mn-cs"/>
              </a:rPr>
              <a:t>Monitoring and Treatment</a:t>
            </a:r>
          </a:p>
        </p:txBody>
      </p:sp>
    </p:spTree>
    <p:extLst>
      <p:ext uri="{BB962C8B-B14F-4D97-AF65-F5344CB8AC3E}">
        <p14:creationId xmlns:p14="http://schemas.microsoft.com/office/powerpoint/2010/main" val="206077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103382" y="1606296"/>
            <a:ext cx="10088874" cy="3889248"/>
          </a:xfrm>
          <a:prstGeom prst="rect">
            <a:avLst/>
          </a:prstGeom>
          <a:solidFill>
            <a:schemeClr val="accent3">
              <a:lumMod val="20000"/>
              <a:lumOff val="80000"/>
            </a:schemeClr>
          </a:solidFill>
        </p:spPr>
        <p:txBody>
          <a:bodyPr vert="horz" lIns="0" tIns="45720" rIns="0" bIns="45720" rtlCol="0">
            <a:normAutofit/>
          </a:bodyPr>
          <a:lstStyle>
            <a:lvl1pPr marL="228600" indent="-228600" algn="l" defTabSz="914400" rtl="0" eaLnBrk="1" latinLnBrk="0" hangingPunct="1">
              <a:lnSpc>
                <a:spcPct val="150000"/>
              </a:lnSpc>
              <a:spcBef>
                <a:spcPts val="1800"/>
              </a:spcBef>
              <a:buFont typeface="Wingdings" panose="05000000000000000000" pitchFamily="2" charset="2"/>
              <a:buChar char="§"/>
              <a:defRPr sz="2000" kern="1200">
                <a:solidFill>
                  <a:schemeClr val="tx1"/>
                </a:solidFill>
                <a:latin typeface="Calibri (body)"/>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Calibri (body)"/>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sp>
        <p:nvSpPr>
          <p:cNvPr id="2" name="Title 1"/>
          <p:cNvSpPr>
            <a:spLocks noGrp="1"/>
          </p:cNvSpPr>
          <p:nvPr>
            <p:ph type="title"/>
          </p:nvPr>
        </p:nvSpPr>
        <p:spPr/>
        <p:txBody>
          <a:bodyPr/>
          <a:lstStyle/>
          <a:p>
            <a:r>
              <a:rPr lang="en-US" dirty="0"/>
              <a:t>Continuous Subcutaneous Insulin Infusion</a:t>
            </a:r>
          </a:p>
        </p:txBody>
      </p:sp>
      <p:sp>
        <p:nvSpPr>
          <p:cNvPr id="3" name="Content Placeholder 2"/>
          <p:cNvSpPr>
            <a:spLocks noGrp="1"/>
          </p:cNvSpPr>
          <p:nvPr>
            <p:ph idx="1"/>
          </p:nvPr>
        </p:nvSpPr>
        <p:spPr>
          <a:xfrm>
            <a:off x="1104900" y="1847088"/>
            <a:ext cx="9982200" cy="3648456"/>
          </a:xfrm>
        </p:spPr>
        <p:txBody>
          <a:bodyPr>
            <a:normAutofit/>
          </a:bodyPr>
          <a:lstStyle/>
          <a:p>
            <a:pPr algn="justLow"/>
            <a:r>
              <a:rPr lang="en-US" b="1" dirty="0"/>
              <a:t>an alternative form of insulin delivery, continuous subcutaneous insulin infusion(</a:t>
            </a:r>
            <a:r>
              <a:rPr lang="en-US" b="1" dirty="0" err="1"/>
              <a:t>csI</a:t>
            </a:r>
            <a:r>
              <a:rPr lang="en-US" b="1" dirty="0"/>
              <a:t>) or insulin pump therapy, is often used for children DM1.</a:t>
            </a:r>
          </a:p>
          <a:p>
            <a:pPr algn="justLow"/>
            <a:endParaRPr lang="en-US" b="1" dirty="0"/>
          </a:p>
          <a:p>
            <a:pPr algn="justLow"/>
            <a:r>
              <a:rPr lang="en-US" b="1" dirty="0"/>
              <a:t>Meta-analyses of randomized controlled trials have shown modest differences between insulin pump therapy and injection regimens for improving glycemic control and reducing hypoglycemia</a:t>
            </a:r>
          </a:p>
        </p:txBody>
      </p:sp>
      <p:sp>
        <p:nvSpPr>
          <p:cNvPr id="5" name="Slide Number Placeholder 4"/>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10</a:t>
            </a:fld>
            <a:endParaRPr lang="en-US">
              <a:solidFill>
                <a:srgbClr val="514843">
                  <a:lumMod val="75000"/>
                </a:srgbClr>
              </a:solidFill>
            </a:endParaRPr>
          </a:p>
        </p:txBody>
      </p:sp>
    </p:spTree>
    <p:extLst>
      <p:ext uri="{BB962C8B-B14F-4D97-AF65-F5344CB8AC3E}">
        <p14:creationId xmlns:p14="http://schemas.microsoft.com/office/powerpoint/2010/main" val="113962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Subcutaneous Insulin Infusion</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714624" y="1603709"/>
            <a:ext cx="6124575" cy="483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6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65960" y="1691640"/>
            <a:ext cx="8165592" cy="4123944"/>
          </a:xfrm>
          <a:prstGeom prst="roundRect">
            <a:avLst>
              <a:gd name="adj" fmla="val 5143"/>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800"/>
              </a:spcBef>
            </a:pPr>
            <a:endParaRPr lang="en-US" sz="2000" b="1" dirty="0">
              <a:solidFill>
                <a:srgbClr val="FFFFFF"/>
              </a:solidFill>
              <a:latin typeface="Roboto" pitchFamily="2" charset="0"/>
              <a:ea typeface="Roboto" pitchFamily="2" charset="0"/>
              <a:cs typeface="Times New Roman" panose="02020603050405020304" pitchFamily="18" charset="0"/>
            </a:endParaRPr>
          </a:p>
        </p:txBody>
      </p:sp>
      <p:sp>
        <p:nvSpPr>
          <p:cNvPr id="2" name="Title 1"/>
          <p:cNvSpPr>
            <a:spLocks noGrp="1"/>
          </p:cNvSpPr>
          <p:nvPr>
            <p:ph type="title"/>
          </p:nvPr>
        </p:nvSpPr>
        <p:spPr/>
        <p:txBody>
          <a:bodyPr/>
          <a:lstStyle/>
          <a:p>
            <a:r>
              <a:rPr lang="en-US" dirty="0"/>
              <a:t>Continuous Subcutaneous Insulin Infusion</a:t>
            </a:r>
          </a:p>
        </p:txBody>
      </p:sp>
      <p:sp>
        <p:nvSpPr>
          <p:cNvPr id="3" name="Content Placeholder 2"/>
          <p:cNvSpPr>
            <a:spLocks noGrp="1"/>
          </p:cNvSpPr>
          <p:nvPr>
            <p:ph idx="1"/>
          </p:nvPr>
        </p:nvSpPr>
        <p:spPr>
          <a:xfrm>
            <a:off x="2074164" y="1691640"/>
            <a:ext cx="8148828" cy="4123944"/>
          </a:xfrm>
        </p:spPr>
        <p:txBody>
          <a:bodyPr>
            <a:normAutofit/>
          </a:bodyPr>
          <a:lstStyle/>
          <a:p>
            <a:r>
              <a:rPr lang="en-US" b="1" dirty="0">
                <a:solidFill>
                  <a:schemeClr val="bg1"/>
                </a:solidFill>
              </a:rPr>
              <a:t>children treated with continuous subcutaneous insulin infusion:</a:t>
            </a:r>
          </a:p>
          <a:p>
            <a:pPr marL="744538"/>
            <a:r>
              <a:rPr lang="en-US" b="1" dirty="0">
                <a:solidFill>
                  <a:schemeClr val="bg1"/>
                </a:solidFill>
              </a:rPr>
              <a:t>lower A1C levels,</a:t>
            </a:r>
          </a:p>
          <a:p>
            <a:pPr marL="744538"/>
            <a:r>
              <a:rPr lang="en-US" b="1" dirty="0">
                <a:solidFill>
                  <a:schemeClr val="bg1"/>
                </a:solidFill>
              </a:rPr>
              <a:t>lower hypoglycemia rates,</a:t>
            </a:r>
          </a:p>
          <a:p>
            <a:pPr marL="744538"/>
            <a:r>
              <a:rPr lang="en-US" b="1" dirty="0">
                <a:solidFill>
                  <a:schemeClr val="bg1"/>
                </a:solidFill>
              </a:rPr>
              <a:t>improved diabetes related quality of life,</a:t>
            </a:r>
          </a:p>
          <a:p>
            <a:pPr marL="744538"/>
            <a:r>
              <a:rPr lang="en-US" b="1" dirty="0">
                <a:solidFill>
                  <a:schemeClr val="bg1"/>
                </a:solidFill>
              </a:rPr>
              <a:t>higher treatment satisfaction, </a:t>
            </a:r>
          </a:p>
          <a:p>
            <a:pPr marL="744538"/>
            <a:r>
              <a:rPr lang="en-US" b="1" dirty="0">
                <a:solidFill>
                  <a:schemeClr val="bg1"/>
                </a:solidFill>
              </a:rPr>
              <a:t>less fear of hypoglycemia</a:t>
            </a:r>
          </a:p>
        </p:txBody>
      </p:sp>
      <p:sp>
        <p:nvSpPr>
          <p:cNvPr id="5" name="Slide Number Placeholder 4"/>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12</a:t>
            </a:fld>
            <a:endParaRPr lang="en-US">
              <a:solidFill>
                <a:srgbClr val="514843">
                  <a:lumMod val="75000"/>
                </a:srgbClr>
              </a:solidFill>
            </a:endParaRPr>
          </a:p>
        </p:txBody>
      </p:sp>
    </p:spTree>
    <p:extLst>
      <p:ext uri="{BB962C8B-B14F-4D97-AF65-F5344CB8AC3E}">
        <p14:creationId xmlns:p14="http://schemas.microsoft.com/office/powerpoint/2010/main" val="156086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bwMode="auto">
          <a:xfrm>
            <a:off x="1022604" y="1792224"/>
            <a:ext cx="10270236" cy="1069848"/>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5" name="Round Single Corner Rectangle 4"/>
          <p:cNvSpPr/>
          <p:nvPr/>
        </p:nvSpPr>
        <p:spPr bwMode="auto">
          <a:xfrm>
            <a:off x="1022604" y="3654870"/>
            <a:ext cx="10270236" cy="1429194"/>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2" name="Title 1"/>
          <p:cNvSpPr>
            <a:spLocks noGrp="1"/>
          </p:cNvSpPr>
          <p:nvPr>
            <p:ph type="title"/>
          </p:nvPr>
        </p:nvSpPr>
        <p:spPr/>
        <p:txBody>
          <a:bodyPr/>
          <a:lstStyle/>
          <a:p>
            <a:r>
              <a:rPr lang="en-US" dirty="0"/>
              <a:t>Assessment of Glycemic Control</a:t>
            </a:r>
          </a:p>
        </p:txBody>
      </p:sp>
      <p:sp>
        <p:nvSpPr>
          <p:cNvPr id="3" name="Content Placeholder 2"/>
          <p:cNvSpPr>
            <a:spLocks noGrp="1"/>
          </p:cNvSpPr>
          <p:nvPr>
            <p:ph idx="1"/>
          </p:nvPr>
        </p:nvSpPr>
        <p:spPr>
          <a:xfrm>
            <a:off x="1104900" y="1792224"/>
            <a:ext cx="10078212" cy="3291840"/>
          </a:xfrm>
        </p:spPr>
        <p:txBody>
          <a:bodyPr>
            <a:normAutofit/>
          </a:bodyPr>
          <a:lstStyle/>
          <a:p>
            <a:r>
              <a:rPr lang="en-US" b="1" dirty="0"/>
              <a:t>A1C should be measured in all children and adolescents with DM1 at 3-month intervals.</a:t>
            </a:r>
          </a:p>
          <a:p>
            <a:pPr marL="0" indent="0">
              <a:buNone/>
            </a:pPr>
            <a:endParaRPr lang="en-US" dirty="0"/>
          </a:p>
          <a:p>
            <a:r>
              <a:rPr lang="en-US" b="1" dirty="0"/>
              <a:t>A1C target of ,7.5% should be considered in children and adolescents with type 1 diabetes but should be individualized based on the needs and situation of the patient and family.</a:t>
            </a:r>
          </a:p>
        </p:txBody>
      </p:sp>
      <p:sp>
        <p:nvSpPr>
          <p:cNvPr id="6" name="Slide Number Placeholder 5"/>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13</a:t>
            </a:fld>
            <a:endParaRPr lang="en-US" dirty="0">
              <a:solidFill>
                <a:srgbClr val="514843">
                  <a:lumMod val="75000"/>
                </a:srgbClr>
              </a:solidFill>
            </a:endParaRPr>
          </a:p>
        </p:txBody>
      </p:sp>
    </p:spTree>
    <p:extLst>
      <p:ext uri="{BB962C8B-B14F-4D97-AF65-F5344CB8AC3E}">
        <p14:creationId xmlns:p14="http://schemas.microsoft.com/office/powerpoint/2010/main" val="334444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bwMode="auto">
          <a:xfrm>
            <a:off x="1022604" y="1600200"/>
            <a:ext cx="10325100" cy="1591056"/>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5" name="Round Single Corner Rectangle 4"/>
          <p:cNvSpPr/>
          <p:nvPr/>
        </p:nvSpPr>
        <p:spPr bwMode="auto">
          <a:xfrm>
            <a:off x="1022604" y="3877056"/>
            <a:ext cx="10325100" cy="1152144"/>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2" name="Title 1"/>
          <p:cNvSpPr>
            <a:spLocks noGrp="1"/>
          </p:cNvSpPr>
          <p:nvPr>
            <p:ph type="title"/>
          </p:nvPr>
        </p:nvSpPr>
        <p:spPr/>
        <p:txBody>
          <a:bodyPr/>
          <a:lstStyle/>
          <a:p>
            <a:r>
              <a:rPr lang="en-US" dirty="0"/>
              <a:t/>
            </a:r>
            <a:br>
              <a:rPr lang="en-US" dirty="0"/>
            </a:br>
            <a:r>
              <a:rPr lang="en-US" dirty="0"/>
              <a:t>Assessment of Glycemic Control</a:t>
            </a:r>
          </a:p>
        </p:txBody>
      </p:sp>
      <p:sp>
        <p:nvSpPr>
          <p:cNvPr id="3" name="Content Placeholder 2"/>
          <p:cNvSpPr>
            <a:spLocks noGrp="1"/>
          </p:cNvSpPr>
          <p:nvPr>
            <p:ph idx="1"/>
          </p:nvPr>
        </p:nvSpPr>
        <p:spPr>
          <a:xfrm>
            <a:off x="1104900" y="1600200"/>
            <a:ext cx="10242804" cy="4562856"/>
          </a:xfrm>
        </p:spPr>
        <p:txBody>
          <a:bodyPr>
            <a:normAutofit/>
          </a:bodyPr>
          <a:lstStyle/>
          <a:p>
            <a:r>
              <a:rPr lang="en-US" b="1" dirty="0"/>
              <a:t>The DCCT showed that the severity and duration of hyperglycemia exposure are  directly related to the risk of development and progression of microvascular  complications in both adults and adolescents with DM1.</a:t>
            </a:r>
          </a:p>
          <a:p>
            <a:pPr marL="0" indent="0">
              <a:buNone/>
            </a:pPr>
            <a:endParaRPr lang="en-US" b="1" dirty="0"/>
          </a:p>
          <a:p>
            <a:r>
              <a:rPr lang="en-US" b="1" dirty="0"/>
              <a:t>To assess average </a:t>
            </a:r>
            <a:r>
              <a:rPr lang="en-US" b="1" dirty="0" err="1"/>
              <a:t>glycemia</a:t>
            </a:r>
            <a:r>
              <a:rPr lang="en-US" b="1" dirty="0"/>
              <a:t> over the preceding 3 months, A1C levels should be  routinely measured for all individuals with DM1 </a:t>
            </a:r>
          </a:p>
        </p:txBody>
      </p:sp>
      <p:sp>
        <p:nvSpPr>
          <p:cNvPr id="6" name="Slide Number Placeholder 5"/>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14</a:t>
            </a:fld>
            <a:endParaRPr lang="en-US">
              <a:solidFill>
                <a:srgbClr val="514843">
                  <a:lumMod val="75000"/>
                </a:srgbClr>
              </a:solidFill>
            </a:endParaRPr>
          </a:p>
        </p:txBody>
      </p:sp>
    </p:spTree>
    <p:extLst>
      <p:ext uri="{BB962C8B-B14F-4D97-AF65-F5344CB8AC3E}">
        <p14:creationId xmlns:p14="http://schemas.microsoft.com/office/powerpoint/2010/main" val="384804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103382" y="1606296"/>
            <a:ext cx="10088874" cy="3889248"/>
          </a:xfrm>
          <a:prstGeom prst="rect">
            <a:avLst/>
          </a:prstGeom>
          <a:solidFill>
            <a:schemeClr val="accent3">
              <a:lumMod val="20000"/>
              <a:lumOff val="80000"/>
            </a:schemeClr>
          </a:solidFill>
        </p:spPr>
        <p:txBody>
          <a:bodyPr vert="horz" lIns="0" tIns="45720" rIns="0" bIns="45720" rtlCol="0">
            <a:normAutofit/>
          </a:bodyPr>
          <a:lstStyle>
            <a:lvl1pPr marL="228600" indent="-228600" algn="l" defTabSz="914400" rtl="0" eaLnBrk="1" latinLnBrk="0" hangingPunct="1">
              <a:lnSpc>
                <a:spcPct val="150000"/>
              </a:lnSpc>
              <a:spcBef>
                <a:spcPts val="1800"/>
              </a:spcBef>
              <a:buFont typeface="Wingdings" panose="05000000000000000000" pitchFamily="2" charset="2"/>
              <a:buChar char="§"/>
              <a:defRPr sz="2000" kern="1200">
                <a:solidFill>
                  <a:schemeClr val="tx1"/>
                </a:solidFill>
                <a:latin typeface="Calibri (body)"/>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Calibri (body)"/>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sp>
        <p:nvSpPr>
          <p:cNvPr id="2" name="Title 1"/>
          <p:cNvSpPr>
            <a:spLocks noGrp="1"/>
          </p:cNvSpPr>
          <p:nvPr>
            <p:ph type="title"/>
          </p:nvPr>
        </p:nvSpPr>
        <p:spPr/>
        <p:txBody>
          <a:bodyPr/>
          <a:lstStyle/>
          <a:p>
            <a:r>
              <a:rPr lang="en-US" dirty="0"/>
              <a:t>Assessment of Glycemic Control</a:t>
            </a:r>
          </a:p>
        </p:txBody>
      </p:sp>
      <p:sp>
        <p:nvSpPr>
          <p:cNvPr id="3" name="Content Placeholder 2"/>
          <p:cNvSpPr>
            <a:spLocks noGrp="1"/>
          </p:cNvSpPr>
          <p:nvPr>
            <p:ph idx="1"/>
          </p:nvPr>
        </p:nvSpPr>
        <p:spPr>
          <a:xfrm>
            <a:off x="1104900" y="1600200"/>
            <a:ext cx="10178796" cy="4572000"/>
          </a:xfrm>
        </p:spPr>
        <p:txBody>
          <a:bodyPr>
            <a:normAutofit/>
          </a:bodyPr>
          <a:lstStyle/>
          <a:p>
            <a:r>
              <a:rPr lang="en-US" dirty="0"/>
              <a:t>Historically, recommended  glycemic targets for children DM1  were higher for younger children because of concern about severe hypoglycemia and its deleterious  effects on cognitive development.</a:t>
            </a:r>
          </a:p>
          <a:p>
            <a:r>
              <a:rPr lang="en-US" dirty="0"/>
              <a:t>Recently, recommended A1C  targets have been adjusted to &lt;7.5%  owing to improved tools for diabetes  management and a greater understanding and recognition of the adverse effects  of chronic hyperglycemia on the developing brain and a lower goal  is reasonable if it can be achieved Without  excessive  hypoglycemia</a:t>
            </a:r>
          </a:p>
        </p:txBody>
      </p:sp>
      <p:sp>
        <p:nvSpPr>
          <p:cNvPr id="5" name="Slide Number Placeholder 4"/>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15</a:t>
            </a:fld>
            <a:endParaRPr lang="en-US">
              <a:solidFill>
                <a:srgbClr val="514843">
                  <a:lumMod val="75000"/>
                </a:srgbClr>
              </a:solidFill>
            </a:endParaRPr>
          </a:p>
        </p:txBody>
      </p:sp>
    </p:spTree>
    <p:extLst>
      <p:ext uri="{BB962C8B-B14F-4D97-AF65-F5344CB8AC3E}">
        <p14:creationId xmlns:p14="http://schemas.microsoft.com/office/powerpoint/2010/main" val="189182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3544" y="3694176"/>
            <a:ext cx="10488168" cy="1115568"/>
          </a:xfrm>
          <a:prstGeom prst="roundRect">
            <a:avLst>
              <a:gd name="adj" fmla="val 5143"/>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800"/>
              </a:spcBef>
            </a:pPr>
            <a:endParaRPr lang="en-US" sz="2000" b="1" dirty="0">
              <a:solidFill>
                <a:srgbClr val="FFFFFF"/>
              </a:solidFill>
              <a:latin typeface="Roboto" pitchFamily="2" charset="0"/>
              <a:ea typeface="Roboto" pitchFamily="2" charset="0"/>
              <a:cs typeface="Times New Roman" panose="02020603050405020304" pitchFamily="18" charset="0"/>
            </a:endParaRPr>
          </a:p>
        </p:txBody>
      </p:sp>
      <p:sp>
        <p:nvSpPr>
          <p:cNvPr id="4" name="Rounded Rectangle 3"/>
          <p:cNvSpPr/>
          <p:nvPr/>
        </p:nvSpPr>
        <p:spPr>
          <a:xfrm>
            <a:off x="923544" y="1929384"/>
            <a:ext cx="10488168" cy="1060704"/>
          </a:xfrm>
          <a:prstGeom prst="roundRect">
            <a:avLst>
              <a:gd name="adj" fmla="val 5143"/>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800"/>
              </a:spcBef>
            </a:pPr>
            <a:endParaRPr lang="en-US" sz="2000" b="1" dirty="0">
              <a:solidFill>
                <a:srgbClr val="FFFFFF"/>
              </a:solidFill>
              <a:latin typeface="Roboto" pitchFamily="2" charset="0"/>
              <a:ea typeface="Roboto" pitchFamily="2" charset="0"/>
              <a:cs typeface="Times New Roman" panose="02020603050405020304" pitchFamily="18" charset="0"/>
            </a:endParaRPr>
          </a:p>
        </p:txBody>
      </p:sp>
      <p:sp>
        <p:nvSpPr>
          <p:cNvPr id="2" name="Title 1"/>
          <p:cNvSpPr>
            <a:spLocks noGrp="1"/>
          </p:cNvSpPr>
          <p:nvPr>
            <p:ph type="title"/>
          </p:nvPr>
        </p:nvSpPr>
        <p:spPr/>
        <p:txBody>
          <a:bodyPr/>
          <a:lstStyle/>
          <a:p>
            <a:r>
              <a:rPr lang="en-US" dirty="0"/>
              <a:t>Blood Glucose Monitoring</a:t>
            </a:r>
          </a:p>
        </p:txBody>
      </p:sp>
      <p:sp>
        <p:nvSpPr>
          <p:cNvPr id="3" name="Content Placeholder 2"/>
          <p:cNvSpPr>
            <a:spLocks noGrp="1"/>
          </p:cNvSpPr>
          <p:nvPr>
            <p:ph idx="1"/>
          </p:nvPr>
        </p:nvSpPr>
        <p:spPr>
          <a:xfrm>
            <a:off x="995172" y="1837944"/>
            <a:ext cx="10416540" cy="3154680"/>
          </a:xfrm>
        </p:spPr>
        <p:txBody>
          <a:bodyPr>
            <a:normAutofit/>
          </a:bodyPr>
          <a:lstStyle/>
          <a:p>
            <a:r>
              <a:rPr lang="en-US" b="1" dirty="0">
                <a:solidFill>
                  <a:schemeClr val="bg1"/>
                </a:solidFill>
              </a:rPr>
              <a:t>All children and adolescents with DM 1 should have blood glucose levels monitored multiple times daily (up to 6–10 times/day), </a:t>
            </a:r>
          </a:p>
          <a:p>
            <a:pPr marL="0" indent="0">
              <a:buNone/>
            </a:pPr>
            <a:endParaRPr lang="en-US" b="1" dirty="0">
              <a:solidFill>
                <a:schemeClr val="bg1"/>
              </a:solidFill>
            </a:endParaRPr>
          </a:p>
          <a:p>
            <a:r>
              <a:rPr lang="en-US" b="1" dirty="0">
                <a:solidFill>
                  <a:schemeClr val="bg1"/>
                </a:solidFill>
              </a:rPr>
              <a:t>Including </a:t>
            </a:r>
            <a:r>
              <a:rPr lang="en-US" b="1" dirty="0" err="1">
                <a:solidFill>
                  <a:schemeClr val="bg1"/>
                </a:solidFill>
              </a:rPr>
              <a:t>premeal</a:t>
            </a:r>
            <a:r>
              <a:rPr lang="en-US" b="1" dirty="0">
                <a:solidFill>
                  <a:schemeClr val="bg1"/>
                </a:solidFill>
              </a:rPr>
              <a:t> and pre-bedtime, and as needed for safety in Specific situations such as exercise, driving, illness, or the presence of symptoms of hypoglycemia</a:t>
            </a:r>
          </a:p>
        </p:txBody>
      </p:sp>
      <p:sp>
        <p:nvSpPr>
          <p:cNvPr id="6" name="Slide Number Placeholder 5"/>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16</a:t>
            </a:fld>
            <a:endParaRPr lang="en-US">
              <a:solidFill>
                <a:srgbClr val="514843">
                  <a:lumMod val="75000"/>
                </a:srgbClr>
              </a:solidFill>
            </a:endParaRP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0396" y="5013261"/>
            <a:ext cx="1823383" cy="195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43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bwMode="auto">
          <a:xfrm>
            <a:off x="1022604" y="1600200"/>
            <a:ext cx="10462260" cy="1088136"/>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5" name="Round Single Corner Rectangle 4"/>
          <p:cNvSpPr/>
          <p:nvPr/>
        </p:nvSpPr>
        <p:spPr bwMode="auto">
          <a:xfrm>
            <a:off x="1022604" y="3425952"/>
            <a:ext cx="10462260" cy="2490216"/>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2" name="Title 1"/>
          <p:cNvSpPr>
            <a:spLocks noGrp="1"/>
          </p:cNvSpPr>
          <p:nvPr>
            <p:ph type="title"/>
          </p:nvPr>
        </p:nvSpPr>
        <p:spPr/>
        <p:txBody>
          <a:bodyPr/>
          <a:lstStyle/>
          <a:p>
            <a:r>
              <a:rPr lang="en-US" dirty="0"/>
              <a:t>Blood Glucose Monitoring</a:t>
            </a:r>
          </a:p>
        </p:txBody>
      </p:sp>
      <p:sp>
        <p:nvSpPr>
          <p:cNvPr id="3" name="Content Placeholder 2"/>
          <p:cNvSpPr>
            <a:spLocks noGrp="1"/>
          </p:cNvSpPr>
          <p:nvPr>
            <p:ph idx="1"/>
          </p:nvPr>
        </p:nvSpPr>
        <p:spPr>
          <a:xfrm>
            <a:off x="1104900" y="1600200"/>
            <a:ext cx="10379964" cy="4425696"/>
          </a:xfrm>
        </p:spPr>
        <p:txBody>
          <a:bodyPr>
            <a:normAutofit/>
          </a:bodyPr>
          <a:lstStyle/>
          <a:p>
            <a:r>
              <a:rPr lang="en-US" dirty="0"/>
              <a:t>Self-monitoring of blood glucose levels (SMBG) is an essential component of treatment of DM1 in children.</a:t>
            </a:r>
          </a:p>
          <a:p>
            <a:endParaRPr lang="en-US" dirty="0"/>
          </a:p>
          <a:p>
            <a:pPr>
              <a:lnSpc>
                <a:spcPct val="100000"/>
              </a:lnSpc>
            </a:pPr>
            <a:r>
              <a:rPr lang="en-US" dirty="0"/>
              <a:t>Routine SMBG is necessary for determination  of: </a:t>
            </a:r>
          </a:p>
          <a:p>
            <a:pPr marL="914400">
              <a:lnSpc>
                <a:spcPct val="100000"/>
              </a:lnSpc>
            </a:pPr>
            <a:r>
              <a:rPr lang="en-US" dirty="0"/>
              <a:t>immediate insulin needs (mealtime), </a:t>
            </a:r>
          </a:p>
          <a:p>
            <a:pPr marL="914400">
              <a:lnSpc>
                <a:spcPct val="100000"/>
              </a:lnSpc>
            </a:pPr>
            <a:r>
              <a:rPr lang="en-US" dirty="0"/>
              <a:t>assessment of safety (corrective action for or prevention of hyper- or hypoglycemia), </a:t>
            </a:r>
          </a:p>
          <a:p>
            <a:pPr marL="914400">
              <a:lnSpc>
                <a:spcPct val="100000"/>
              </a:lnSpc>
            </a:pPr>
            <a:r>
              <a:rPr lang="en-US" dirty="0"/>
              <a:t>longer term adjustment in insulin dosing Regimens based on blood glucose patterns and trends</a:t>
            </a:r>
          </a:p>
        </p:txBody>
      </p:sp>
      <p:sp>
        <p:nvSpPr>
          <p:cNvPr id="6" name="Slide Number Placeholder 5"/>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17</a:t>
            </a:fld>
            <a:endParaRPr lang="en-US">
              <a:solidFill>
                <a:srgbClr val="514843">
                  <a:lumMod val="75000"/>
                </a:srgbClr>
              </a:solidFill>
            </a:endParaRPr>
          </a:p>
        </p:txBody>
      </p:sp>
    </p:spTree>
    <p:extLst>
      <p:ext uri="{BB962C8B-B14F-4D97-AF65-F5344CB8AC3E}">
        <p14:creationId xmlns:p14="http://schemas.microsoft.com/office/powerpoint/2010/main" val="20222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Glucose Monitoring</a:t>
            </a:r>
          </a:p>
        </p:txBody>
      </p:sp>
      <p:sp>
        <p:nvSpPr>
          <p:cNvPr id="4" name="Rounded Rectangle 3"/>
          <p:cNvSpPr/>
          <p:nvPr/>
        </p:nvSpPr>
        <p:spPr>
          <a:xfrm>
            <a:off x="757428" y="1810573"/>
            <a:ext cx="4674108" cy="667631"/>
          </a:xfrm>
          <a:prstGeom prst="roundRect">
            <a:avLst>
              <a:gd name="adj" fmla="val 1940"/>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US" sz="2000" b="1">
                <a:solidFill>
                  <a:srgbClr val="FFFFFF"/>
                </a:solidFill>
                <a:latin typeface="Roboto" pitchFamily="2" charset="0"/>
                <a:ea typeface="Roboto" pitchFamily="2" charset="0"/>
                <a:cs typeface="Times New Roman" panose="02020603050405020304" pitchFamily="18" charset="0"/>
              </a:rPr>
              <a:t>Blood glucose should be measured :</a:t>
            </a:r>
            <a:endParaRPr lang="en-US" sz="2000" b="1" dirty="0">
              <a:solidFill>
                <a:srgbClr val="FFFFFF"/>
              </a:solidFill>
              <a:latin typeface="Roboto" pitchFamily="2" charset="0"/>
              <a:ea typeface="Roboto" pitchFamily="2" charset="0"/>
              <a:cs typeface="Times New Roman" panose="02020603050405020304" pitchFamily="18" charset="0"/>
            </a:endParaRPr>
          </a:p>
        </p:txBody>
      </p:sp>
      <p:sp>
        <p:nvSpPr>
          <p:cNvPr id="5" name="Content Placeholder 2"/>
          <p:cNvSpPr txBox="1">
            <a:spLocks/>
          </p:cNvSpPr>
          <p:nvPr/>
        </p:nvSpPr>
        <p:spPr>
          <a:xfrm>
            <a:off x="757428" y="2478204"/>
            <a:ext cx="10672572" cy="3346524"/>
          </a:xfrm>
          <a:prstGeom prst="rect">
            <a:avLst/>
          </a:prstGeom>
          <a:solidFill>
            <a:schemeClr val="bg1">
              <a:lumMod val="95000"/>
            </a:schemeClr>
          </a:solidFill>
          <a:ln>
            <a:solidFill>
              <a:srgbClr val="006974"/>
            </a:solidFill>
          </a:ln>
        </p:spPr>
        <p:txBody>
          <a:bodyPr vert="horz" lIns="0" tIns="45720" rIns="0" bIns="45720" rtlCol="0">
            <a:normAutofit fontScale="92500"/>
          </a:bodyPr>
          <a:lstStyle>
            <a:lvl1pPr marL="228600" indent="-228600" algn="l" defTabSz="914400" rtl="0" eaLnBrk="1" latinLnBrk="0" hangingPunct="1">
              <a:lnSpc>
                <a:spcPct val="150000"/>
              </a:lnSpc>
              <a:spcBef>
                <a:spcPts val="1800"/>
              </a:spcBef>
              <a:buFont typeface="Wingdings" panose="05000000000000000000" pitchFamily="2" charset="2"/>
              <a:buChar char="§"/>
              <a:defRPr sz="2000" kern="1200">
                <a:solidFill>
                  <a:schemeClr val="tx1"/>
                </a:solidFill>
                <a:latin typeface="Calibri (body)"/>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Calibri (body)"/>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741363"/>
            <a:r>
              <a:rPr lang="en-US" dirty="0"/>
              <a:t>before each meal (and snack, if using an intensive multiple daily injection or pump regimen),</a:t>
            </a:r>
          </a:p>
          <a:p>
            <a:pPr marL="741363"/>
            <a:r>
              <a:rPr lang="en-US" dirty="0"/>
              <a:t>before bedtime, </a:t>
            </a:r>
          </a:p>
          <a:p>
            <a:pPr marL="741363"/>
            <a:r>
              <a:rPr lang="en-US" dirty="0"/>
              <a:t>before (and often after) exercise, </a:t>
            </a:r>
          </a:p>
          <a:p>
            <a:pPr marL="741363"/>
            <a:r>
              <a:rPr lang="en-US" dirty="0"/>
              <a:t>prior to and hourly while driving (unless using CGM), </a:t>
            </a:r>
          </a:p>
          <a:p>
            <a:pPr marL="741363"/>
            <a:r>
              <a:rPr lang="en-US" dirty="0"/>
              <a:t>symptoms of hypoglycemia are present.</a:t>
            </a:r>
          </a:p>
        </p:txBody>
      </p:sp>
      <p:sp>
        <p:nvSpPr>
          <p:cNvPr id="6" name="Slide Number Placeholder 5"/>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18</a:t>
            </a:fld>
            <a:endParaRPr lang="en-US">
              <a:solidFill>
                <a:srgbClr val="514843">
                  <a:lumMod val="75000"/>
                </a:srgbClr>
              </a:solidFill>
            </a:endParaRPr>
          </a:p>
        </p:txBody>
      </p:sp>
    </p:spTree>
    <p:extLst>
      <p:ext uri="{BB962C8B-B14F-4D97-AF65-F5344CB8AC3E}">
        <p14:creationId xmlns:p14="http://schemas.microsoft.com/office/powerpoint/2010/main" val="230093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Glucose Monitoring</a:t>
            </a:r>
          </a:p>
        </p:txBody>
      </p:sp>
      <p:sp>
        <p:nvSpPr>
          <p:cNvPr id="4" name="Rounded Rectangle 3"/>
          <p:cNvSpPr/>
          <p:nvPr/>
        </p:nvSpPr>
        <p:spPr>
          <a:xfrm>
            <a:off x="757428" y="1810573"/>
            <a:ext cx="6301740" cy="667631"/>
          </a:xfrm>
          <a:prstGeom prst="roundRect">
            <a:avLst>
              <a:gd name="adj" fmla="val 1940"/>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US" sz="2000" b="1" dirty="0">
                <a:solidFill>
                  <a:srgbClr val="FFFFFF"/>
                </a:solidFill>
                <a:latin typeface="Roboto" pitchFamily="2" charset="0"/>
                <a:ea typeface="Roboto" pitchFamily="2" charset="0"/>
                <a:cs typeface="Times New Roman" panose="02020603050405020304" pitchFamily="18" charset="0"/>
              </a:rPr>
              <a:t>Blood glucose targets should be individualized :</a:t>
            </a:r>
          </a:p>
        </p:txBody>
      </p:sp>
      <p:sp>
        <p:nvSpPr>
          <p:cNvPr id="5" name="Content Placeholder 2"/>
          <p:cNvSpPr txBox="1">
            <a:spLocks/>
          </p:cNvSpPr>
          <p:nvPr/>
        </p:nvSpPr>
        <p:spPr>
          <a:xfrm>
            <a:off x="757428" y="2478204"/>
            <a:ext cx="10672572" cy="3639132"/>
          </a:xfrm>
          <a:prstGeom prst="rect">
            <a:avLst/>
          </a:prstGeom>
          <a:solidFill>
            <a:schemeClr val="bg1">
              <a:lumMod val="95000"/>
            </a:schemeClr>
          </a:solidFill>
          <a:ln>
            <a:solidFill>
              <a:srgbClr val="006974"/>
            </a:solidFill>
          </a:ln>
        </p:spPr>
        <p:txBody>
          <a:bodyPr vert="horz" lIns="0" tIns="45720" rIns="0" bIns="45720" rtlCol="0">
            <a:normAutofit lnSpcReduction="10000"/>
          </a:bodyPr>
          <a:lstStyle>
            <a:lvl1pPr marL="228600" indent="-228600" algn="l" defTabSz="914400" rtl="0" eaLnBrk="1" latinLnBrk="0" hangingPunct="1">
              <a:lnSpc>
                <a:spcPct val="150000"/>
              </a:lnSpc>
              <a:spcBef>
                <a:spcPts val="1800"/>
              </a:spcBef>
              <a:buFont typeface="Wingdings" panose="05000000000000000000" pitchFamily="2" charset="2"/>
              <a:buChar char="§"/>
              <a:defRPr sz="2000" kern="1200">
                <a:solidFill>
                  <a:schemeClr val="tx1"/>
                </a:solidFill>
                <a:latin typeface="Calibri (body)"/>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Calibri (body)"/>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741363"/>
            <a:r>
              <a:rPr lang="en-US" dirty="0"/>
              <a:t>patient age, </a:t>
            </a:r>
          </a:p>
          <a:p>
            <a:pPr marL="741363"/>
            <a:r>
              <a:rPr lang="en-US" dirty="0"/>
              <a:t>Insulin regimen,</a:t>
            </a:r>
          </a:p>
          <a:p>
            <a:pPr marL="741363"/>
            <a:r>
              <a:rPr lang="en-US" dirty="0"/>
              <a:t>level of supervision, </a:t>
            </a:r>
          </a:p>
          <a:p>
            <a:pPr marL="741363"/>
            <a:r>
              <a:rPr lang="en-US" dirty="0"/>
              <a:t>lifestyle issues, </a:t>
            </a:r>
          </a:p>
          <a:p>
            <a:pPr marL="741363"/>
            <a:r>
              <a:rPr lang="en-US" dirty="0"/>
              <a:t>with the goal of achieving as many glucose values as close to target as possible without excessive hypoglycemia.</a:t>
            </a:r>
          </a:p>
        </p:txBody>
      </p:sp>
      <p:sp>
        <p:nvSpPr>
          <p:cNvPr id="3" name="Slide Number Placeholder 2"/>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19</a:t>
            </a:fld>
            <a:endParaRPr lang="en-US">
              <a:solidFill>
                <a:srgbClr val="514843">
                  <a:lumMod val="75000"/>
                </a:srgbClr>
              </a:solidFill>
            </a:endParaRPr>
          </a:p>
        </p:txBody>
      </p:sp>
    </p:spTree>
    <p:extLst>
      <p:ext uri="{BB962C8B-B14F-4D97-AF65-F5344CB8AC3E}">
        <p14:creationId xmlns:p14="http://schemas.microsoft.com/office/powerpoint/2010/main" val="386407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22604" y="1786830"/>
            <a:ext cx="1427988" cy="564649"/>
          </a:xfrm>
          <a:prstGeom prst="roundRect">
            <a:avLst>
              <a:gd name="adj" fmla="val 1940"/>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endParaRPr lang="en-US" sz="2000" b="1" dirty="0">
              <a:solidFill>
                <a:srgbClr val="FFFFFF"/>
              </a:solidFill>
              <a:latin typeface="Roboto" pitchFamily="2" charset="0"/>
              <a:ea typeface="Roboto" pitchFamily="2" charset="0"/>
              <a:cs typeface="Times New Roman" panose="02020603050405020304" pitchFamily="18" charset="0"/>
            </a:endParaRPr>
          </a:p>
        </p:txBody>
      </p:sp>
      <p:sp>
        <p:nvSpPr>
          <p:cNvPr id="4" name="Round Single Corner Rectangle 3"/>
          <p:cNvSpPr/>
          <p:nvPr/>
        </p:nvSpPr>
        <p:spPr bwMode="auto">
          <a:xfrm>
            <a:off x="1022604" y="2341884"/>
            <a:ext cx="10096499" cy="2733035"/>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2" name="Title 1"/>
          <p:cNvSpPr>
            <a:spLocks noGrp="1"/>
          </p:cNvSpPr>
          <p:nvPr>
            <p:ph type="title"/>
          </p:nvPr>
        </p:nvSpPr>
        <p:spPr/>
        <p:txBody>
          <a:bodyPr/>
          <a:lstStyle/>
          <a:p>
            <a:r>
              <a:rPr lang="en-US" dirty="0"/>
              <a:t>Blood glucose management:</a:t>
            </a:r>
            <a:br>
              <a:rPr lang="en-US" dirty="0"/>
            </a:br>
            <a:r>
              <a:rPr lang="en-US" dirty="0"/>
              <a:t>monitoring and treatment</a:t>
            </a:r>
          </a:p>
        </p:txBody>
      </p:sp>
      <p:sp>
        <p:nvSpPr>
          <p:cNvPr id="3" name="Content Placeholder 2"/>
          <p:cNvSpPr>
            <a:spLocks noGrp="1"/>
          </p:cNvSpPr>
          <p:nvPr>
            <p:ph idx="1"/>
          </p:nvPr>
        </p:nvSpPr>
        <p:spPr>
          <a:xfrm>
            <a:off x="1104900" y="1728216"/>
            <a:ext cx="9982200" cy="4572000"/>
          </a:xfrm>
        </p:spPr>
        <p:txBody>
          <a:bodyPr/>
          <a:lstStyle/>
          <a:p>
            <a:pPr marL="0" indent="0">
              <a:buNone/>
            </a:pPr>
            <a:r>
              <a:rPr lang="en-US" b="1" dirty="0">
                <a:solidFill>
                  <a:schemeClr val="bg2">
                    <a:lumMod val="50000"/>
                  </a:schemeClr>
                </a:solidFill>
              </a:rPr>
              <a:t>Insulin:</a:t>
            </a:r>
          </a:p>
          <a:p>
            <a:pPr marL="0" indent="0">
              <a:buNone/>
            </a:pPr>
            <a:r>
              <a:rPr lang="en-US" dirty="0"/>
              <a:t>Most children with type 1 diabetes should be treated with: </a:t>
            </a:r>
          </a:p>
          <a:p>
            <a:pPr marL="576263"/>
            <a:r>
              <a:rPr lang="en-US" dirty="0"/>
              <a:t>intensive insulin regimens </a:t>
            </a:r>
          </a:p>
          <a:p>
            <a:pPr marL="576263"/>
            <a:r>
              <a:rPr lang="en-US" dirty="0"/>
              <a:t>multiple daily injections of prandial insulin and basal insulin </a:t>
            </a:r>
          </a:p>
          <a:p>
            <a:pPr marL="576263"/>
            <a:r>
              <a:rPr lang="en-US" dirty="0"/>
              <a:t>continuous subcutaneous insulin infusion</a:t>
            </a:r>
          </a:p>
        </p:txBody>
      </p:sp>
      <p:sp>
        <p:nvSpPr>
          <p:cNvPr id="6" name="Slide Number Placeholder 5"/>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2</a:t>
            </a:fld>
            <a:endParaRPr lang="en-US">
              <a:solidFill>
                <a:srgbClr val="514843">
                  <a:lumMod val="75000"/>
                </a:srgbClr>
              </a:solidFill>
            </a:endParaRPr>
          </a:p>
        </p:txBody>
      </p:sp>
    </p:spTree>
    <p:extLst>
      <p:ext uri="{BB962C8B-B14F-4D97-AF65-F5344CB8AC3E}">
        <p14:creationId xmlns:p14="http://schemas.microsoft.com/office/powerpoint/2010/main" val="144443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Blood/Urinary Ketone Monitoring</a:t>
            </a:r>
          </a:p>
        </p:txBody>
      </p:sp>
      <p:sp>
        <p:nvSpPr>
          <p:cNvPr id="4" name="Round Diagonal Corner Rectangle 3"/>
          <p:cNvSpPr/>
          <p:nvPr/>
        </p:nvSpPr>
        <p:spPr bwMode="auto">
          <a:xfrm>
            <a:off x="3578352" y="1873847"/>
            <a:ext cx="7288161" cy="1108800"/>
          </a:xfrm>
          <a:prstGeom prst="round2DiagRect">
            <a:avLst/>
          </a:prstGeom>
          <a:solidFill>
            <a:srgbClr val="008F9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7663" lvl="0" indent="-228600">
              <a:spcBef>
                <a:spcPts val="1800"/>
              </a:spcBef>
              <a:buFont typeface="Wingdings" panose="05000000000000000000" pitchFamily="2" charset="2"/>
              <a:buChar char="§"/>
              <a:tabLst>
                <a:tab pos="576263" algn="l"/>
              </a:tabLst>
            </a:pPr>
            <a:r>
              <a:rPr lang="en-US" sz="2000" b="1" dirty="0">
                <a:solidFill>
                  <a:schemeClr val="bg1"/>
                </a:solidFill>
                <a:latin typeface="Calibri (body)"/>
              </a:rPr>
              <a:t>prolonged hyperglycemia </a:t>
            </a:r>
          </a:p>
          <a:p>
            <a:pPr marL="347663" lvl="0" indent="-228600">
              <a:spcBef>
                <a:spcPts val="1800"/>
              </a:spcBef>
              <a:buFont typeface="Wingdings" panose="05000000000000000000" pitchFamily="2" charset="2"/>
              <a:buChar char="§"/>
              <a:tabLst>
                <a:tab pos="576263" algn="l"/>
              </a:tabLst>
            </a:pPr>
            <a:r>
              <a:rPr lang="en-US" sz="2000" b="1" dirty="0">
                <a:solidFill>
                  <a:schemeClr val="bg1"/>
                </a:solidFill>
                <a:latin typeface="Calibri (body)"/>
              </a:rPr>
              <a:t>acute illness  (fever, nausea, vomiting, abdominal pain)</a:t>
            </a:r>
            <a:endParaRPr lang="en-US" sz="2000" b="1" kern="0" dirty="0">
              <a:solidFill>
                <a:schemeClr val="bg1"/>
              </a:solidFill>
              <a:latin typeface="Roboto" pitchFamily="2" charset="0"/>
              <a:ea typeface="Roboto" pitchFamily="2" charset="0"/>
              <a:cs typeface="Times New Roman" panose="02020603050405020304" pitchFamily="18" charset="0"/>
            </a:endParaRPr>
          </a:p>
        </p:txBody>
      </p:sp>
      <p:sp>
        <p:nvSpPr>
          <p:cNvPr id="5" name="Diamond 4"/>
          <p:cNvSpPr/>
          <p:nvPr/>
        </p:nvSpPr>
        <p:spPr>
          <a:xfrm>
            <a:off x="502920" y="1325880"/>
            <a:ext cx="2926080" cy="2190548"/>
          </a:xfrm>
          <a:prstGeom prst="diamond">
            <a:avLst/>
          </a:prstGeom>
          <a:solidFill>
            <a:srgbClr val="DE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Roboto" pitchFamily="2" charset="0"/>
              <a:ea typeface="Roboto" pitchFamily="2" charset="0"/>
              <a:cs typeface="Times New Roman" panose="02020603050405020304" pitchFamily="18" charset="0"/>
            </a:endParaRPr>
          </a:p>
        </p:txBody>
      </p:sp>
      <p:sp>
        <p:nvSpPr>
          <p:cNvPr id="7" name="Rectangle 6"/>
          <p:cNvSpPr/>
          <p:nvPr/>
        </p:nvSpPr>
        <p:spPr>
          <a:xfrm>
            <a:off x="1104900" y="1856143"/>
            <a:ext cx="2090928" cy="1200329"/>
          </a:xfrm>
          <a:prstGeom prst="rect">
            <a:avLst/>
          </a:prstGeom>
        </p:spPr>
        <p:txBody>
          <a:bodyPr wrap="square">
            <a:spAutoFit/>
          </a:bodyPr>
          <a:lstStyle/>
          <a:p>
            <a:pPr>
              <a:lnSpc>
                <a:spcPct val="100000"/>
              </a:lnSpc>
            </a:pPr>
            <a:r>
              <a:rPr lang="en-US" b="1" dirty="0">
                <a:solidFill>
                  <a:schemeClr val="bg1"/>
                </a:solidFill>
              </a:rPr>
              <a:t>Routine testing of blood or urine ketones  is recommended:</a:t>
            </a:r>
          </a:p>
        </p:txBody>
      </p:sp>
      <p:sp>
        <p:nvSpPr>
          <p:cNvPr id="8" name="Diamond 7"/>
          <p:cNvSpPr/>
          <p:nvPr/>
        </p:nvSpPr>
        <p:spPr>
          <a:xfrm>
            <a:off x="521208" y="4171748"/>
            <a:ext cx="2926080" cy="2194560"/>
          </a:xfrm>
          <a:prstGeom prst="diamond">
            <a:avLst/>
          </a:prstGeom>
          <a:solidFill>
            <a:srgbClr val="DE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Roboto" pitchFamily="2" charset="0"/>
              <a:ea typeface="Roboto" pitchFamily="2" charset="0"/>
              <a:cs typeface="Times New Roman" panose="02020603050405020304" pitchFamily="18" charset="0"/>
            </a:endParaRPr>
          </a:p>
        </p:txBody>
      </p:sp>
      <p:sp>
        <p:nvSpPr>
          <p:cNvPr id="9" name="Rectangle 8"/>
          <p:cNvSpPr/>
          <p:nvPr/>
        </p:nvSpPr>
        <p:spPr>
          <a:xfrm>
            <a:off x="938784" y="5084362"/>
            <a:ext cx="2090928" cy="369332"/>
          </a:xfrm>
          <a:prstGeom prst="rect">
            <a:avLst/>
          </a:prstGeom>
        </p:spPr>
        <p:txBody>
          <a:bodyPr wrap="square">
            <a:spAutoFit/>
          </a:bodyPr>
          <a:lstStyle/>
          <a:p>
            <a:pPr algn="ctr">
              <a:lnSpc>
                <a:spcPct val="100000"/>
              </a:lnSpc>
            </a:pPr>
            <a:r>
              <a:rPr lang="en-US" b="1" dirty="0">
                <a:solidFill>
                  <a:schemeClr val="bg1"/>
                </a:solidFill>
              </a:rPr>
              <a:t>to guide :</a:t>
            </a:r>
          </a:p>
        </p:txBody>
      </p:sp>
      <p:sp>
        <p:nvSpPr>
          <p:cNvPr id="10" name="Round Diagonal Corner Rectangle 9"/>
          <p:cNvSpPr/>
          <p:nvPr/>
        </p:nvSpPr>
        <p:spPr bwMode="auto">
          <a:xfrm>
            <a:off x="3596640" y="4397468"/>
            <a:ext cx="7288161" cy="1743120"/>
          </a:xfrm>
          <a:prstGeom prst="round2DiagRect">
            <a:avLst/>
          </a:prstGeom>
          <a:solidFill>
            <a:srgbClr val="008F9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4163" lvl="0" indent="-228600">
              <a:spcBef>
                <a:spcPts val="1800"/>
              </a:spcBef>
              <a:buFont typeface="Wingdings" panose="05000000000000000000" pitchFamily="2" charset="2"/>
              <a:buChar char="§"/>
              <a:tabLst>
                <a:tab pos="347663" algn="l"/>
              </a:tabLst>
            </a:pPr>
            <a:r>
              <a:rPr lang="en-US" sz="2000" b="1" dirty="0">
                <a:solidFill>
                  <a:schemeClr val="bg1"/>
                </a:solidFill>
                <a:latin typeface="Calibri (body)"/>
              </a:rPr>
              <a:t>insulin therapy, </a:t>
            </a:r>
          </a:p>
          <a:p>
            <a:pPr marL="284163" lvl="0" indent="-228600">
              <a:spcBef>
                <a:spcPts val="1800"/>
              </a:spcBef>
              <a:buFont typeface="Wingdings" panose="05000000000000000000" pitchFamily="2" charset="2"/>
              <a:buChar char="§"/>
              <a:tabLst>
                <a:tab pos="347663" algn="l"/>
              </a:tabLst>
            </a:pPr>
            <a:r>
              <a:rPr lang="en-US" sz="2000" b="1" dirty="0">
                <a:solidFill>
                  <a:schemeClr val="bg1"/>
                </a:solidFill>
                <a:latin typeface="Calibri (body)"/>
              </a:rPr>
              <a:t>prevent or reverse metabolic decompensation</a:t>
            </a:r>
          </a:p>
          <a:p>
            <a:pPr marL="284163" lvl="0" indent="-228600">
              <a:spcBef>
                <a:spcPts val="1800"/>
              </a:spcBef>
              <a:buFont typeface="Wingdings" panose="05000000000000000000" pitchFamily="2" charset="2"/>
              <a:buChar char="§"/>
              <a:tabLst>
                <a:tab pos="347663" algn="l"/>
              </a:tabLst>
            </a:pPr>
            <a:r>
              <a:rPr lang="en-US" sz="2000" b="1" dirty="0">
                <a:solidFill>
                  <a:schemeClr val="bg1"/>
                </a:solidFill>
                <a:latin typeface="Calibri (body)"/>
              </a:rPr>
              <a:t>determine whether referral for urgent care is required. </a:t>
            </a:r>
          </a:p>
        </p:txBody>
      </p:sp>
      <p:sp>
        <p:nvSpPr>
          <p:cNvPr id="11" name="Slide Number Placeholder 10"/>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20</a:t>
            </a:fld>
            <a:endParaRPr lang="en-US">
              <a:solidFill>
                <a:srgbClr val="514843">
                  <a:lumMod val="75000"/>
                </a:srgbClr>
              </a:solidFill>
            </a:endParaRPr>
          </a:p>
        </p:txBody>
      </p:sp>
    </p:spTree>
    <p:extLst>
      <p:ext uri="{BB962C8B-B14F-4D97-AF65-F5344CB8AC3E}">
        <p14:creationId xmlns:p14="http://schemas.microsoft.com/office/powerpoint/2010/main" val="56558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bwMode="auto">
          <a:xfrm>
            <a:off x="1022604" y="1600200"/>
            <a:ext cx="10462260" cy="2167128"/>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5" name="Round Single Corner Rectangle 4"/>
          <p:cNvSpPr/>
          <p:nvPr/>
        </p:nvSpPr>
        <p:spPr bwMode="auto">
          <a:xfrm>
            <a:off x="1022604" y="4267518"/>
            <a:ext cx="10462260" cy="1054290"/>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2" name="Title 1"/>
          <p:cNvSpPr>
            <a:spLocks noGrp="1"/>
          </p:cNvSpPr>
          <p:nvPr>
            <p:ph type="title"/>
          </p:nvPr>
        </p:nvSpPr>
        <p:spPr/>
        <p:txBody>
          <a:bodyPr/>
          <a:lstStyle/>
          <a:p>
            <a:r>
              <a:rPr lang="en-US" dirty="0"/>
              <a:t>Blood/Urinary Ketone Monitoring</a:t>
            </a:r>
          </a:p>
        </p:txBody>
      </p:sp>
      <p:sp>
        <p:nvSpPr>
          <p:cNvPr id="3" name="Content Placeholder 2"/>
          <p:cNvSpPr>
            <a:spLocks noGrp="1"/>
          </p:cNvSpPr>
          <p:nvPr>
            <p:ph idx="1"/>
          </p:nvPr>
        </p:nvSpPr>
        <p:spPr>
          <a:xfrm>
            <a:off x="1104900" y="1554480"/>
            <a:ext cx="9982200" cy="4572000"/>
          </a:xfrm>
        </p:spPr>
        <p:txBody>
          <a:bodyPr>
            <a:normAutofit/>
          </a:bodyPr>
          <a:lstStyle/>
          <a:p>
            <a:r>
              <a:rPr lang="en-US" dirty="0"/>
              <a:t>The availability of blood ketone meters that measure </a:t>
            </a:r>
            <a:r>
              <a:rPr lang="en-US" dirty="0" err="1"/>
              <a:t>bhydroxybutyrate</a:t>
            </a:r>
            <a:r>
              <a:rPr lang="en-US" dirty="0"/>
              <a:t> in whole blood has practical and clinical Advantages:</a:t>
            </a:r>
          </a:p>
          <a:p>
            <a:pPr marL="858838">
              <a:lnSpc>
                <a:spcPct val="100000"/>
              </a:lnSpc>
            </a:pPr>
            <a:r>
              <a:rPr lang="en-US" dirty="0"/>
              <a:t>easier sampling when urine is difficult to obtain (e.g., young children) </a:t>
            </a:r>
          </a:p>
          <a:p>
            <a:pPr marL="858838">
              <a:lnSpc>
                <a:spcPct val="100000"/>
              </a:lnSpc>
            </a:pPr>
            <a:r>
              <a:rPr lang="en-US" dirty="0"/>
              <a:t>earlier and more accurate correlation with clinical status fasting </a:t>
            </a:r>
          </a:p>
          <a:p>
            <a:pPr marL="858838">
              <a:lnSpc>
                <a:spcPct val="100000"/>
              </a:lnSpc>
            </a:pPr>
            <a:endParaRPr lang="en-US" dirty="0"/>
          </a:p>
          <a:p>
            <a:r>
              <a:rPr lang="en-US" dirty="0"/>
              <a:t>Morning ketosis may occur in younger children DM1 in the absence of illness or metabolic deterioration</a:t>
            </a:r>
          </a:p>
          <a:p>
            <a:endParaRPr lang="en-US" dirty="0"/>
          </a:p>
        </p:txBody>
      </p:sp>
      <p:sp>
        <p:nvSpPr>
          <p:cNvPr id="6" name="Slide Number Placeholder 5"/>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21</a:t>
            </a:fld>
            <a:endParaRPr lang="en-US">
              <a:solidFill>
                <a:srgbClr val="514843">
                  <a:lumMod val="75000"/>
                </a:srgbClr>
              </a:solidFill>
            </a:endParaRPr>
          </a:p>
        </p:txBody>
      </p:sp>
    </p:spTree>
    <p:extLst>
      <p:ext uri="{BB962C8B-B14F-4D97-AF65-F5344CB8AC3E}">
        <p14:creationId xmlns:p14="http://schemas.microsoft.com/office/powerpoint/2010/main" val="232182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bwMode="auto">
          <a:xfrm>
            <a:off x="1022604" y="2139696"/>
            <a:ext cx="10462260" cy="1088136"/>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5" name="Round Single Corner Rectangle 4"/>
          <p:cNvSpPr/>
          <p:nvPr/>
        </p:nvSpPr>
        <p:spPr bwMode="auto">
          <a:xfrm>
            <a:off x="1022604" y="3950208"/>
            <a:ext cx="10462260" cy="649224"/>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2" name="Title 1"/>
          <p:cNvSpPr>
            <a:spLocks noGrp="1"/>
          </p:cNvSpPr>
          <p:nvPr>
            <p:ph type="title"/>
          </p:nvPr>
        </p:nvSpPr>
        <p:spPr>
          <a:xfrm>
            <a:off x="1146210" y="133065"/>
            <a:ext cx="9711315" cy="1096962"/>
          </a:xfrm>
        </p:spPr>
        <p:txBody>
          <a:bodyPr/>
          <a:lstStyle/>
          <a:p>
            <a:r>
              <a:rPr lang="en-US" dirty="0"/>
              <a:t>Continuous Glucose Monitoring</a:t>
            </a:r>
          </a:p>
        </p:txBody>
      </p:sp>
      <p:sp>
        <p:nvSpPr>
          <p:cNvPr id="3" name="Content Placeholder 2"/>
          <p:cNvSpPr>
            <a:spLocks noGrp="1"/>
          </p:cNvSpPr>
          <p:nvPr>
            <p:ph idx="1"/>
          </p:nvPr>
        </p:nvSpPr>
        <p:spPr>
          <a:xfrm>
            <a:off x="1104900" y="2139696"/>
            <a:ext cx="10187940" cy="2724912"/>
          </a:xfrm>
        </p:spPr>
        <p:txBody>
          <a:bodyPr/>
          <a:lstStyle/>
          <a:p>
            <a:r>
              <a:rPr lang="en-US" dirty="0"/>
              <a:t>CGM should be considered in all children and adolescents with DM1 whether using injections or insulin pump therapy, as an additional tool to help improve glycemic control.</a:t>
            </a:r>
          </a:p>
          <a:p>
            <a:pPr marL="0" indent="0">
              <a:buNone/>
            </a:pPr>
            <a:r>
              <a:rPr lang="en-US" dirty="0"/>
              <a:t> </a:t>
            </a:r>
          </a:p>
          <a:p>
            <a:r>
              <a:rPr lang="en-US" dirty="0"/>
              <a:t>Benefits of CGM correlate with adherence to ongoing use of the Device.</a:t>
            </a:r>
          </a:p>
        </p:txBody>
      </p:sp>
      <p:sp>
        <p:nvSpPr>
          <p:cNvPr id="6" name="Slide Number Placeholder 5"/>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22</a:t>
            </a:fld>
            <a:endParaRPr lang="en-US">
              <a:solidFill>
                <a:srgbClr val="514843">
                  <a:lumMod val="75000"/>
                </a:srgbClr>
              </a:solidFill>
            </a:endParaRPr>
          </a:p>
        </p:txBody>
      </p:sp>
    </p:spTree>
    <p:extLst>
      <p:ext uri="{BB962C8B-B14F-4D97-AF65-F5344CB8AC3E}">
        <p14:creationId xmlns:p14="http://schemas.microsoft.com/office/powerpoint/2010/main" val="173049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Glucose Monitoring</a:t>
            </a:r>
          </a:p>
        </p:txBody>
      </p:sp>
      <p:pic>
        <p:nvPicPr>
          <p:cNvPr id="4" name="Picture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753225" y="1323975"/>
            <a:ext cx="4762500" cy="3352800"/>
          </a:xfrm>
          <a:ln/>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593" y="1922416"/>
            <a:ext cx="2681873" cy="16523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0" y="3946853"/>
            <a:ext cx="7065891" cy="2958352"/>
          </a:xfrm>
          <a:prstGeom prst="rect">
            <a:avLst/>
          </a:prstGeom>
          <a:ln/>
        </p:spPr>
      </p:pic>
    </p:spTree>
    <p:extLst>
      <p:ext uri="{BB962C8B-B14F-4D97-AF65-F5344CB8AC3E}">
        <p14:creationId xmlns:p14="http://schemas.microsoft.com/office/powerpoint/2010/main" val="158646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96696" y="1606296"/>
            <a:ext cx="10195560" cy="3294888"/>
          </a:xfrm>
          <a:prstGeom prst="rect">
            <a:avLst/>
          </a:prstGeom>
          <a:solidFill>
            <a:schemeClr val="accent3">
              <a:lumMod val="20000"/>
              <a:lumOff val="80000"/>
            </a:schemeClr>
          </a:solidFill>
        </p:spPr>
        <p:txBody>
          <a:bodyPr vert="horz" lIns="0" tIns="45720" rIns="0" bIns="45720" rtlCol="0">
            <a:normAutofit/>
          </a:bodyPr>
          <a:lstStyle>
            <a:lvl1pPr marL="228600" indent="-228600" algn="l" defTabSz="914400" rtl="0" eaLnBrk="1" latinLnBrk="0" hangingPunct="1">
              <a:lnSpc>
                <a:spcPct val="150000"/>
              </a:lnSpc>
              <a:spcBef>
                <a:spcPts val="1800"/>
              </a:spcBef>
              <a:buFont typeface="Wingdings" panose="05000000000000000000" pitchFamily="2" charset="2"/>
              <a:buChar char="§"/>
              <a:defRPr sz="2000" kern="1200">
                <a:solidFill>
                  <a:schemeClr val="tx1"/>
                </a:solidFill>
                <a:latin typeface="Calibri (body)"/>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Calibri (body)"/>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sp>
        <p:nvSpPr>
          <p:cNvPr id="2" name="Title 1"/>
          <p:cNvSpPr>
            <a:spLocks noGrp="1"/>
          </p:cNvSpPr>
          <p:nvPr>
            <p:ph type="title"/>
          </p:nvPr>
        </p:nvSpPr>
        <p:spPr/>
        <p:txBody>
          <a:bodyPr/>
          <a:lstStyle/>
          <a:p>
            <a:r>
              <a:rPr lang="en-US" dirty="0"/>
              <a:t>Automated Insulin Delivery</a:t>
            </a:r>
          </a:p>
        </p:txBody>
      </p:sp>
      <p:sp>
        <p:nvSpPr>
          <p:cNvPr id="3" name="Content Placeholder 2"/>
          <p:cNvSpPr>
            <a:spLocks noGrp="1"/>
          </p:cNvSpPr>
          <p:nvPr>
            <p:ph idx="1"/>
          </p:nvPr>
        </p:nvSpPr>
        <p:spPr>
          <a:xfrm>
            <a:off x="1104900" y="1600200"/>
            <a:ext cx="10160508" cy="4572000"/>
          </a:xfrm>
        </p:spPr>
        <p:txBody>
          <a:bodyPr>
            <a:normAutofit/>
          </a:bodyPr>
          <a:lstStyle/>
          <a:p>
            <a:r>
              <a:rPr lang="en-US" dirty="0"/>
              <a:t>Automated insulin delivery systems appear to improve glycemic control and reduce hypoglycemia in children and should be considered in pediatric patients with DM1</a:t>
            </a:r>
          </a:p>
          <a:p>
            <a:pPr marL="0" indent="0">
              <a:buNone/>
            </a:pPr>
            <a:r>
              <a:rPr lang="en-US" dirty="0"/>
              <a:t> </a:t>
            </a:r>
          </a:p>
          <a:p>
            <a:r>
              <a:rPr lang="en-US" dirty="0"/>
              <a:t>The combination of continuous glucose sensors with insulin pumps:</a:t>
            </a:r>
          </a:p>
          <a:p>
            <a:pPr marL="741363">
              <a:lnSpc>
                <a:spcPct val="100000"/>
              </a:lnSpc>
            </a:pPr>
            <a:r>
              <a:rPr lang="en-US" dirty="0"/>
              <a:t>automated insulin delivery systems (“closed-loop” or “artificial pancreas” devices). </a:t>
            </a:r>
          </a:p>
        </p:txBody>
      </p:sp>
      <p:sp>
        <p:nvSpPr>
          <p:cNvPr id="5" name="Slide Number Placeholder 4"/>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24</a:t>
            </a:fld>
            <a:endParaRPr lang="en-US">
              <a:solidFill>
                <a:srgbClr val="514843">
                  <a:lumMod val="75000"/>
                </a:srgbClr>
              </a:solidFill>
            </a:endParaRPr>
          </a:p>
        </p:txBody>
      </p:sp>
    </p:spTree>
    <p:extLst>
      <p:ext uri="{BB962C8B-B14F-4D97-AF65-F5344CB8AC3E}">
        <p14:creationId xmlns:p14="http://schemas.microsoft.com/office/powerpoint/2010/main" val="257212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bwMode="auto">
          <a:xfrm>
            <a:off x="1104900" y="3332988"/>
            <a:ext cx="10178796" cy="2921508"/>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5" name="Round Single Corner Rectangle 4"/>
          <p:cNvSpPr/>
          <p:nvPr/>
        </p:nvSpPr>
        <p:spPr bwMode="auto">
          <a:xfrm>
            <a:off x="1104900" y="1492758"/>
            <a:ext cx="10178796" cy="1643634"/>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2" name="Title 1"/>
          <p:cNvSpPr>
            <a:spLocks noGrp="1"/>
          </p:cNvSpPr>
          <p:nvPr>
            <p:ph type="title"/>
          </p:nvPr>
        </p:nvSpPr>
        <p:spPr/>
        <p:txBody>
          <a:bodyPr/>
          <a:lstStyle/>
          <a:p>
            <a:r>
              <a:rPr lang="en-US" dirty="0"/>
              <a:t>Automated Insulin Delivery</a:t>
            </a:r>
          </a:p>
        </p:txBody>
      </p:sp>
      <p:sp>
        <p:nvSpPr>
          <p:cNvPr id="3" name="Content Placeholder 2"/>
          <p:cNvSpPr>
            <a:spLocks noGrp="1"/>
          </p:cNvSpPr>
          <p:nvPr>
            <p:ph idx="1"/>
          </p:nvPr>
        </p:nvSpPr>
        <p:spPr>
          <a:xfrm>
            <a:off x="1104900" y="1563624"/>
            <a:ext cx="10078212" cy="4837176"/>
          </a:xfrm>
        </p:spPr>
        <p:txBody>
          <a:bodyPr>
            <a:normAutofit fontScale="92500" lnSpcReduction="20000"/>
          </a:bodyPr>
          <a:lstStyle/>
          <a:p>
            <a:pPr algn="justLow"/>
            <a:r>
              <a:rPr lang="en-US" dirty="0"/>
              <a:t>insulin delivery rates based on a continuous stream of </a:t>
            </a:r>
            <a:r>
              <a:rPr lang="pt-BR" dirty="0"/>
              <a:t>glucose sensor data. Suspending basal </a:t>
            </a:r>
            <a:r>
              <a:rPr lang="en-US" dirty="0"/>
              <a:t>insulin delivery for low sensor glucose levels has: markedly reduce hypoglycemia without worsening </a:t>
            </a:r>
            <a:r>
              <a:rPr lang="en-US" dirty="0" err="1"/>
              <a:t>glycemia</a:t>
            </a:r>
            <a:r>
              <a:rPr lang="en-US" dirty="0"/>
              <a:t>  improved glycemic control (dynamic regulation of insulin delivery for both  high and low glucose levels).</a:t>
            </a:r>
          </a:p>
          <a:p>
            <a:pPr>
              <a:lnSpc>
                <a:spcPct val="160000"/>
              </a:lnSpc>
            </a:pPr>
            <a:r>
              <a:rPr lang="en-US" dirty="0"/>
              <a:t>“Hybrid” closed-loop systems, which modulate basal insulin delivery  based on sensor glucose levels:</a:t>
            </a:r>
          </a:p>
          <a:p>
            <a:pPr marL="804863">
              <a:lnSpc>
                <a:spcPct val="110000"/>
              </a:lnSpc>
            </a:pPr>
            <a:r>
              <a:rPr lang="en-US" dirty="0"/>
              <a:t>increased time spent within target glucose ranges, </a:t>
            </a:r>
          </a:p>
          <a:p>
            <a:pPr marL="804863">
              <a:lnSpc>
                <a:spcPct val="110000"/>
              </a:lnSpc>
            </a:pPr>
            <a:r>
              <a:rPr lang="en-US" dirty="0"/>
              <a:t>reduced hyper- and hypoglycemia exposure, </a:t>
            </a:r>
          </a:p>
          <a:p>
            <a:pPr marL="804863">
              <a:lnSpc>
                <a:spcPct val="110000"/>
              </a:lnSpc>
            </a:pPr>
            <a:r>
              <a:rPr lang="en-US" dirty="0"/>
              <a:t>lowered A1C  levels,</a:t>
            </a:r>
          </a:p>
          <a:p>
            <a:pPr marL="804863">
              <a:lnSpc>
                <a:spcPct val="110000"/>
              </a:lnSpc>
            </a:pPr>
            <a:r>
              <a:rPr lang="en-US" dirty="0"/>
              <a:t>improved measures of quality of life in both adult and adolescent</a:t>
            </a:r>
          </a:p>
        </p:txBody>
      </p:sp>
      <p:sp>
        <p:nvSpPr>
          <p:cNvPr id="6" name="Slide Number Placeholder 5"/>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25</a:t>
            </a:fld>
            <a:endParaRPr lang="en-US">
              <a:solidFill>
                <a:srgbClr val="514843">
                  <a:lumMod val="75000"/>
                </a:srgbClr>
              </a:solidFill>
            </a:endParaRPr>
          </a:p>
        </p:txBody>
      </p:sp>
    </p:spTree>
    <p:extLst>
      <p:ext uri="{BB962C8B-B14F-4D97-AF65-F5344CB8AC3E}">
        <p14:creationId xmlns:p14="http://schemas.microsoft.com/office/powerpoint/2010/main" val="120214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18794" y="2103120"/>
            <a:ext cx="10310622" cy="1060704"/>
          </a:xfrm>
          <a:prstGeom prst="roundRect">
            <a:avLst>
              <a:gd name="adj" fmla="val 5143"/>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800"/>
              </a:spcBef>
            </a:pPr>
            <a:endParaRPr lang="en-US" sz="2000" b="1" dirty="0">
              <a:solidFill>
                <a:srgbClr val="FFFFFF"/>
              </a:solidFill>
              <a:latin typeface="Roboto" pitchFamily="2" charset="0"/>
              <a:ea typeface="Roboto" pitchFamily="2" charset="0"/>
              <a:cs typeface="Times New Roman" panose="02020603050405020304" pitchFamily="18" charset="0"/>
            </a:endParaRPr>
          </a:p>
        </p:txBody>
      </p:sp>
      <p:sp>
        <p:nvSpPr>
          <p:cNvPr id="5" name="Rounded Rectangle 4"/>
          <p:cNvSpPr/>
          <p:nvPr/>
        </p:nvSpPr>
        <p:spPr>
          <a:xfrm>
            <a:off x="1018794" y="3931920"/>
            <a:ext cx="10310622" cy="1060704"/>
          </a:xfrm>
          <a:prstGeom prst="roundRect">
            <a:avLst>
              <a:gd name="adj" fmla="val 5143"/>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800"/>
              </a:spcBef>
            </a:pPr>
            <a:endParaRPr lang="en-US" sz="2000" b="1" dirty="0">
              <a:solidFill>
                <a:srgbClr val="FFFFFF"/>
              </a:solidFill>
              <a:latin typeface="Roboto" pitchFamily="2" charset="0"/>
              <a:ea typeface="Roboto" pitchFamily="2" charset="0"/>
              <a:cs typeface="Times New Roman" panose="02020603050405020304" pitchFamily="18" charset="0"/>
            </a:endParaRPr>
          </a:p>
        </p:txBody>
      </p:sp>
      <p:sp>
        <p:nvSpPr>
          <p:cNvPr id="2" name="Title 1"/>
          <p:cNvSpPr>
            <a:spLocks noGrp="1"/>
          </p:cNvSpPr>
          <p:nvPr>
            <p:ph type="title"/>
          </p:nvPr>
        </p:nvSpPr>
        <p:spPr/>
        <p:txBody>
          <a:bodyPr/>
          <a:lstStyle/>
          <a:p>
            <a:r>
              <a:rPr lang="en-US" dirty="0"/>
              <a:t>Adjunctive Therapies</a:t>
            </a:r>
          </a:p>
        </p:txBody>
      </p:sp>
      <p:sp>
        <p:nvSpPr>
          <p:cNvPr id="3" name="Content Placeholder 2"/>
          <p:cNvSpPr>
            <a:spLocks noGrp="1"/>
          </p:cNvSpPr>
          <p:nvPr>
            <p:ph idx="1"/>
          </p:nvPr>
        </p:nvSpPr>
        <p:spPr>
          <a:xfrm>
            <a:off x="1196340" y="2103120"/>
            <a:ext cx="10133076" cy="3136392"/>
          </a:xfrm>
        </p:spPr>
        <p:txBody>
          <a:bodyPr>
            <a:normAutofit/>
          </a:bodyPr>
          <a:lstStyle/>
          <a:p>
            <a:r>
              <a:rPr lang="en-US" b="1" dirty="0">
                <a:solidFill>
                  <a:schemeClr val="bg1"/>
                </a:solidFill>
              </a:rPr>
              <a:t>There is insufficient evidence to  support the routine use of adjunctive medical therapies in children DM1 </a:t>
            </a:r>
          </a:p>
          <a:p>
            <a:endParaRPr lang="en-US" dirty="0"/>
          </a:p>
          <a:p>
            <a:r>
              <a:rPr lang="en-US" b="1" dirty="0">
                <a:solidFill>
                  <a:schemeClr val="bg1"/>
                </a:solidFill>
              </a:rPr>
              <a:t>Adjunctive therapies to treat DM1, primarily targeting insulin Resistance (</a:t>
            </a:r>
            <a:r>
              <a:rPr lang="en-US" b="1" dirty="0">
                <a:solidFill>
                  <a:srgbClr val="FFFF00"/>
                </a:solidFill>
              </a:rPr>
              <a:t>during puberty and with obesity</a:t>
            </a:r>
            <a:r>
              <a:rPr lang="en-US" b="1" dirty="0">
                <a:solidFill>
                  <a:schemeClr val="bg1"/>
                </a:solidFill>
              </a:rPr>
              <a:t>),have been investigated to assess potential benefit. </a:t>
            </a:r>
          </a:p>
        </p:txBody>
      </p:sp>
      <p:sp>
        <p:nvSpPr>
          <p:cNvPr id="6" name="Slide Number Placeholder 5"/>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26</a:t>
            </a:fld>
            <a:endParaRPr lang="en-US">
              <a:solidFill>
                <a:srgbClr val="514843">
                  <a:lumMod val="75000"/>
                </a:srgbClr>
              </a:solidFill>
            </a:endParaRPr>
          </a:p>
        </p:txBody>
      </p:sp>
    </p:spTree>
    <p:extLst>
      <p:ext uri="{BB962C8B-B14F-4D97-AF65-F5344CB8AC3E}">
        <p14:creationId xmlns:p14="http://schemas.microsoft.com/office/powerpoint/2010/main" val="336084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bwMode="auto">
          <a:xfrm>
            <a:off x="1104900" y="1748790"/>
            <a:ext cx="10178796" cy="1643634"/>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5" name="Round Single Corner Rectangle 4"/>
          <p:cNvSpPr/>
          <p:nvPr/>
        </p:nvSpPr>
        <p:spPr bwMode="auto">
          <a:xfrm>
            <a:off x="1104900" y="4187952"/>
            <a:ext cx="10178796" cy="1643634"/>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2" name="Title 1"/>
          <p:cNvSpPr>
            <a:spLocks noGrp="1"/>
          </p:cNvSpPr>
          <p:nvPr>
            <p:ph type="title"/>
          </p:nvPr>
        </p:nvSpPr>
        <p:spPr/>
        <p:txBody>
          <a:bodyPr/>
          <a:lstStyle/>
          <a:p>
            <a:r>
              <a:rPr lang="en-US" dirty="0"/>
              <a:t>Adjunctive Therapies</a:t>
            </a:r>
          </a:p>
        </p:txBody>
      </p:sp>
      <p:sp>
        <p:nvSpPr>
          <p:cNvPr id="3" name="Content Placeholder 2"/>
          <p:cNvSpPr>
            <a:spLocks noGrp="1"/>
          </p:cNvSpPr>
          <p:nvPr>
            <p:ph idx="1"/>
          </p:nvPr>
        </p:nvSpPr>
        <p:spPr>
          <a:xfrm>
            <a:off x="1104900" y="1856232"/>
            <a:ext cx="10069068" cy="3975354"/>
          </a:xfrm>
        </p:spPr>
        <p:txBody>
          <a:bodyPr>
            <a:normAutofit/>
          </a:bodyPr>
          <a:lstStyle/>
          <a:p>
            <a:pPr algn="justLow"/>
            <a:r>
              <a:rPr lang="en-US" b="1" dirty="0"/>
              <a:t>However, clinical trials have failed to demonstrate a glycemic  benefit of adding</a:t>
            </a:r>
            <a:r>
              <a:rPr lang="en-US" b="1" dirty="0">
                <a:solidFill>
                  <a:srgbClr val="00B050"/>
                </a:solidFill>
              </a:rPr>
              <a:t> metformin </a:t>
            </a:r>
            <a:r>
              <a:rPr lang="en-US" b="1" dirty="0"/>
              <a:t>(the only approved insulin sensitizer for use in the pediatric age range) to insulin in overweight and obese adolescents DM1 </a:t>
            </a:r>
          </a:p>
          <a:p>
            <a:pPr algn="justLow"/>
            <a:endParaRPr lang="en-US" dirty="0"/>
          </a:p>
          <a:p>
            <a:pPr algn="justLow"/>
            <a:r>
              <a:rPr lang="en-US" b="1" dirty="0"/>
              <a:t>Although some studies have shown weight loss and/or  reductions in insulin  requirements and cardiovascular disease  (CVD)  risk factors with adjunctive metformin</a:t>
            </a:r>
          </a:p>
        </p:txBody>
      </p:sp>
      <p:sp>
        <p:nvSpPr>
          <p:cNvPr id="6" name="Slide Number Placeholder 5"/>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27</a:t>
            </a:fld>
            <a:endParaRPr lang="en-US">
              <a:solidFill>
                <a:srgbClr val="514843">
                  <a:lumMod val="75000"/>
                </a:srgbClr>
              </a:solidFill>
            </a:endParaRPr>
          </a:p>
        </p:txBody>
      </p:sp>
    </p:spTree>
    <p:extLst>
      <p:ext uri="{BB962C8B-B14F-4D97-AF65-F5344CB8AC3E}">
        <p14:creationId xmlns:p14="http://schemas.microsoft.com/office/powerpoint/2010/main" val="375692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bwMode="auto">
          <a:xfrm>
            <a:off x="1104900" y="1584198"/>
            <a:ext cx="10178796" cy="1966722"/>
          </a:xfrm>
          <a:prstGeom prst="round1Rect">
            <a:avLst>
              <a:gd name="adj" fmla="val 0"/>
            </a:avLst>
          </a:prstGeom>
          <a:solidFill>
            <a:srgbClr val="E6E7E7"/>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5" name="Round Single Corner Rectangle 4"/>
          <p:cNvSpPr/>
          <p:nvPr/>
        </p:nvSpPr>
        <p:spPr bwMode="auto">
          <a:xfrm>
            <a:off x="1104900" y="4214622"/>
            <a:ext cx="10178796" cy="1966722"/>
          </a:xfrm>
          <a:prstGeom prst="round1Rect">
            <a:avLst>
              <a:gd name="adj" fmla="val 0"/>
            </a:avLst>
          </a:prstGeom>
          <a:solidFill>
            <a:srgbClr val="E6E7E7"/>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2" name="Title 1"/>
          <p:cNvSpPr>
            <a:spLocks noGrp="1"/>
          </p:cNvSpPr>
          <p:nvPr>
            <p:ph type="title"/>
          </p:nvPr>
        </p:nvSpPr>
        <p:spPr/>
        <p:txBody>
          <a:bodyPr/>
          <a:lstStyle/>
          <a:p>
            <a:r>
              <a:rPr lang="en-US" dirty="0"/>
              <a:t>Adjunctive Therapies</a:t>
            </a:r>
          </a:p>
        </p:txBody>
      </p:sp>
      <p:sp>
        <p:nvSpPr>
          <p:cNvPr id="3" name="Content Placeholder 2"/>
          <p:cNvSpPr>
            <a:spLocks noGrp="1"/>
          </p:cNvSpPr>
          <p:nvPr>
            <p:ph idx="1"/>
          </p:nvPr>
        </p:nvSpPr>
        <p:spPr/>
        <p:txBody>
          <a:bodyPr>
            <a:normAutofit lnSpcReduction="10000"/>
          </a:bodyPr>
          <a:lstStyle/>
          <a:p>
            <a:pPr>
              <a:lnSpc>
                <a:spcPct val="110000"/>
              </a:lnSpc>
            </a:pPr>
            <a:r>
              <a:rPr lang="en-US" dirty="0" err="1">
                <a:solidFill>
                  <a:srgbClr val="C00000"/>
                </a:solidFill>
              </a:rPr>
              <a:t>Pramlintide</a:t>
            </a:r>
            <a:r>
              <a:rPr lang="en-US" dirty="0"/>
              <a:t>, an analog of the pancreatic polypeptide amylin, </a:t>
            </a:r>
          </a:p>
          <a:p>
            <a:pPr marL="576263"/>
            <a:r>
              <a:rPr lang="en-US" dirty="0"/>
              <a:t>improve glycemic control when added to insulin in adults DM1 primarily through dampening glycemic excursions by suppressing glucagon Secretion and delaying gastric emptying.</a:t>
            </a:r>
          </a:p>
          <a:p>
            <a:pPr marL="347663" indent="0">
              <a:buNone/>
            </a:pPr>
            <a:endParaRPr lang="en-US" dirty="0"/>
          </a:p>
          <a:p>
            <a:r>
              <a:rPr lang="en-US" dirty="0"/>
              <a:t>Neither </a:t>
            </a:r>
            <a:r>
              <a:rPr lang="en-US" dirty="0" err="1">
                <a:solidFill>
                  <a:srgbClr val="C00000"/>
                </a:solidFill>
              </a:rPr>
              <a:t>pramlintide</a:t>
            </a:r>
            <a:r>
              <a:rPr lang="en-US" dirty="0"/>
              <a:t> nor other potentially useful adjuncts, such as Glucagonlike peptide 1 receptor agonists (e.g.,</a:t>
            </a:r>
            <a:r>
              <a:rPr lang="en-US" dirty="0" err="1">
                <a:solidFill>
                  <a:srgbClr val="C00000"/>
                </a:solidFill>
              </a:rPr>
              <a:t>liraglutide</a:t>
            </a:r>
            <a:r>
              <a:rPr lang="en-US" dirty="0">
                <a:solidFill>
                  <a:srgbClr val="C00000"/>
                </a:solidFill>
              </a:rPr>
              <a:t>, </a:t>
            </a:r>
            <a:r>
              <a:rPr lang="en-US" dirty="0" err="1">
                <a:solidFill>
                  <a:srgbClr val="C00000"/>
                </a:solidFill>
              </a:rPr>
              <a:t>exenatide</a:t>
            </a:r>
            <a:r>
              <a:rPr lang="en-US" dirty="0"/>
              <a:t>) or sodium–glucose cotransporter 2 inhibitors, have been thoroughly studied in the pediatric population with DM1 and none have been approved for use in this population by the FDA. </a:t>
            </a:r>
          </a:p>
        </p:txBody>
      </p:sp>
      <p:sp>
        <p:nvSpPr>
          <p:cNvPr id="6" name="Slide Number Placeholder 5"/>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28</a:t>
            </a:fld>
            <a:endParaRPr lang="en-US">
              <a:solidFill>
                <a:srgbClr val="514843">
                  <a:lumMod val="75000"/>
                </a:srgbClr>
              </a:solidFill>
            </a:endParaRPr>
          </a:p>
        </p:txBody>
      </p:sp>
    </p:spTree>
    <p:extLst>
      <p:ext uri="{BB962C8B-B14F-4D97-AF65-F5344CB8AC3E}">
        <p14:creationId xmlns:p14="http://schemas.microsoft.com/office/powerpoint/2010/main" val="54177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Lifestyle Management</a:t>
            </a:r>
          </a:p>
        </p:txBody>
      </p:sp>
      <p:sp>
        <p:nvSpPr>
          <p:cNvPr id="5" name="Rounded Rectangle 4"/>
          <p:cNvSpPr/>
          <p:nvPr/>
        </p:nvSpPr>
        <p:spPr>
          <a:xfrm>
            <a:off x="256032" y="1399154"/>
            <a:ext cx="4560618" cy="667631"/>
          </a:xfrm>
          <a:prstGeom prst="roundRect">
            <a:avLst>
              <a:gd name="adj" fmla="val 1940"/>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FF"/>
                </a:solidFill>
                <a:latin typeface="Roboto" pitchFamily="2" charset="0"/>
                <a:ea typeface="Roboto" pitchFamily="2" charset="0"/>
                <a:cs typeface="Times New Roman" panose="02020603050405020304" pitchFamily="18" charset="0"/>
              </a:rPr>
              <a:t>Lifestyle management is important for pediatric patients:</a:t>
            </a:r>
          </a:p>
        </p:txBody>
      </p:sp>
      <p:sp>
        <p:nvSpPr>
          <p:cNvPr id="6" name="Content Placeholder 2"/>
          <p:cNvSpPr txBox="1">
            <a:spLocks/>
          </p:cNvSpPr>
          <p:nvPr/>
        </p:nvSpPr>
        <p:spPr>
          <a:xfrm>
            <a:off x="256032" y="2039292"/>
            <a:ext cx="5120640" cy="2075508"/>
          </a:xfrm>
          <a:prstGeom prst="rect">
            <a:avLst/>
          </a:prstGeom>
          <a:solidFill>
            <a:schemeClr val="bg1">
              <a:lumMod val="95000"/>
            </a:schemeClr>
          </a:solidFill>
          <a:ln>
            <a:solidFill>
              <a:srgbClr val="006974"/>
            </a:solidFill>
          </a:ln>
        </p:spPr>
        <p:txBody>
          <a:bodyPr vert="horz" lIns="0" tIns="45720" rIns="0" bIns="45720" rtlCol="0">
            <a:normAutofit/>
          </a:bodyPr>
          <a:lstStyle>
            <a:lvl1pPr marL="228600" indent="-228600" algn="l" defTabSz="914400" rtl="0" eaLnBrk="1" latinLnBrk="0" hangingPunct="1">
              <a:lnSpc>
                <a:spcPct val="150000"/>
              </a:lnSpc>
              <a:spcBef>
                <a:spcPts val="1800"/>
              </a:spcBef>
              <a:buFont typeface="Wingdings" panose="05000000000000000000" pitchFamily="2" charset="2"/>
              <a:buChar char="§"/>
              <a:defRPr sz="2000" kern="1200">
                <a:solidFill>
                  <a:schemeClr val="tx1"/>
                </a:solidFill>
                <a:latin typeface="Calibri (body)"/>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Calibri (body)"/>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457200" lvl="1">
              <a:lnSpc>
                <a:spcPct val="200000"/>
              </a:lnSpc>
            </a:pPr>
            <a:r>
              <a:rPr lang="en-US" sz="2000" dirty="0"/>
              <a:t>health maintenance, </a:t>
            </a:r>
          </a:p>
          <a:p>
            <a:pPr marL="457200" lvl="1">
              <a:lnSpc>
                <a:spcPct val="200000"/>
              </a:lnSpc>
            </a:pPr>
            <a:r>
              <a:rPr lang="en-US" sz="2000" dirty="0"/>
              <a:t>CVD  prevention, </a:t>
            </a:r>
          </a:p>
          <a:p>
            <a:pPr marL="457200" lvl="1">
              <a:lnSpc>
                <a:spcPct val="200000"/>
              </a:lnSpc>
            </a:pPr>
            <a:r>
              <a:rPr lang="en-US" sz="2000" dirty="0"/>
              <a:t>glycemic control.</a:t>
            </a:r>
          </a:p>
        </p:txBody>
      </p:sp>
      <p:sp>
        <p:nvSpPr>
          <p:cNvPr id="7" name="Rounded Rectangle 6"/>
          <p:cNvSpPr/>
          <p:nvPr/>
        </p:nvSpPr>
        <p:spPr>
          <a:xfrm>
            <a:off x="6239070" y="3182234"/>
            <a:ext cx="4761162" cy="667631"/>
          </a:xfrm>
          <a:prstGeom prst="roundRect">
            <a:avLst>
              <a:gd name="adj" fmla="val 1940"/>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US" sz="2000" b="1">
                <a:solidFill>
                  <a:srgbClr val="FFFFFF"/>
                </a:solidFill>
                <a:latin typeface="Roboto" pitchFamily="2" charset="0"/>
                <a:ea typeface="Roboto" pitchFamily="2" charset="0"/>
                <a:cs typeface="Times New Roman" panose="02020603050405020304" pitchFamily="18" charset="0"/>
              </a:rPr>
              <a:t>Lifestyle  management includes:</a:t>
            </a:r>
            <a:endParaRPr lang="en-US" sz="2000" b="1" dirty="0">
              <a:solidFill>
                <a:srgbClr val="FFFFFF"/>
              </a:solidFill>
              <a:latin typeface="Roboto" pitchFamily="2" charset="0"/>
              <a:ea typeface="Roboto" pitchFamily="2" charset="0"/>
              <a:cs typeface="Times New Roman" panose="02020603050405020304" pitchFamily="18" charset="0"/>
            </a:endParaRPr>
          </a:p>
        </p:txBody>
      </p:sp>
      <p:sp>
        <p:nvSpPr>
          <p:cNvPr id="8" name="Content Placeholder 2"/>
          <p:cNvSpPr txBox="1">
            <a:spLocks/>
          </p:cNvSpPr>
          <p:nvPr/>
        </p:nvSpPr>
        <p:spPr>
          <a:xfrm>
            <a:off x="6239070" y="3822372"/>
            <a:ext cx="5556690" cy="2660724"/>
          </a:xfrm>
          <a:prstGeom prst="rect">
            <a:avLst/>
          </a:prstGeom>
          <a:solidFill>
            <a:schemeClr val="bg1">
              <a:lumMod val="95000"/>
            </a:schemeClr>
          </a:solidFill>
          <a:ln>
            <a:solidFill>
              <a:srgbClr val="006974"/>
            </a:solidFill>
          </a:ln>
        </p:spPr>
        <p:txBody>
          <a:bodyPr vert="horz" lIns="0" tIns="45720" rIns="0" bIns="45720" rtlCol="0">
            <a:normAutofit fontScale="92500" lnSpcReduction="10000"/>
          </a:bodyPr>
          <a:lstStyle>
            <a:lvl1pPr marL="228600" indent="-228600" algn="l" defTabSz="914400" rtl="0" eaLnBrk="1" latinLnBrk="0" hangingPunct="1">
              <a:lnSpc>
                <a:spcPct val="150000"/>
              </a:lnSpc>
              <a:spcBef>
                <a:spcPts val="1800"/>
              </a:spcBef>
              <a:buFont typeface="Wingdings" panose="05000000000000000000" pitchFamily="2" charset="2"/>
              <a:buChar char="§"/>
              <a:defRPr sz="2000" kern="1200">
                <a:solidFill>
                  <a:schemeClr val="tx1"/>
                </a:solidFill>
                <a:latin typeface="Calibri (body)"/>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Calibri (body)"/>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Calibri (body)"/>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347663"/>
            <a:r>
              <a:rPr lang="en-US" dirty="0"/>
              <a:t>approaches to nutrition and exercise.</a:t>
            </a:r>
          </a:p>
          <a:p>
            <a:pPr marL="347663"/>
            <a:r>
              <a:rPr lang="en-US" dirty="0"/>
              <a:t>Training  patients and their families in medical nutrition therapy</a:t>
            </a:r>
          </a:p>
          <a:p>
            <a:pPr marL="347663"/>
            <a:r>
              <a:rPr lang="en-US" dirty="0"/>
              <a:t>approaches to mitigating both the hypo and  hyperglycemic effects of exercise</a:t>
            </a:r>
          </a:p>
        </p:txBody>
      </p:sp>
      <p:sp>
        <p:nvSpPr>
          <p:cNvPr id="9" name="Slide Number Placeholder 8"/>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29</a:t>
            </a:fld>
            <a:endParaRPr lang="en-US">
              <a:solidFill>
                <a:srgbClr val="514843">
                  <a:lumMod val="75000"/>
                </a:srgbClr>
              </a:solidFill>
            </a:endParaRPr>
          </a:p>
        </p:txBody>
      </p:sp>
    </p:spTree>
    <p:extLst>
      <p:ext uri="{BB962C8B-B14F-4D97-AF65-F5344CB8AC3E}">
        <p14:creationId xmlns:p14="http://schemas.microsoft.com/office/powerpoint/2010/main" val="422375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4"/>
          <p:cNvSpPr/>
          <p:nvPr/>
        </p:nvSpPr>
        <p:spPr bwMode="auto">
          <a:xfrm>
            <a:off x="1017322" y="2379247"/>
            <a:ext cx="10155838" cy="940025"/>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28600" lvl="0" indent="-228600">
              <a:lnSpc>
                <a:spcPct val="90000"/>
              </a:lnSpc>
              <a:spcBef>
                <a:spcPts val="1800"/>
              </a:spcBef>
              <a:buFont typeface="Wingdings" panose="05000000000000000000" pitchFamily="2" charset="2"/>
              <a:buChar char="§"/>
            </a:pPr>
            <a:endParaRPr lang="en-US" sz="2000" dirty="0">
              <a:solidFill>
                <a:srgbClr val="514843"/>
              </a:solidFill>
              <a:latin typeface="Calibri (body)"/>
            </a:endParaRPr>
          </a:p>
        </p:txBody>
      </p:sp>
      <p:sp>
        <p:nvSpPr>
          <p:cNvPr id="6" name="Round Single Corner Rectangle 5"/>
          <p:cNvSpPr/>
          <p:nvPr/>
        </p:nvSpPr>
        <p:spPr bwMode="auto">
          <a:xfrm>
            <a:off x="1017322" y="3522247"/>
            <a:ext cx="10155838" cy="940025"/>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28600" lvl="0" indent="-228600">
              <a:lnSpc>
                <a:spcPct val="90000"/>
              </a:lnSpc>
              <a:spcBef>
                <a:spcPts val="1800"/>
              </a:spcBef>
              <a:buFont typeface="Wingdings" panose="05000000000000000000" pitchFamily="2" charset="2"/>
              <a:buChar char="§"/>
            </a:pPr>
            <a:endParaRPr lang="en-US" sz="2000" dirty="0">
              <a:solidFill>
                <a:srgbClr val="514843"/>
              </a:solidFill>
              <a:latin typeface="Calibri (body)"/>
            </a:endParaRPr>
          </a:p>
        </p:txBody>
      </p:sp>
      <p:sp>
        <p:nvSpPr>
          <p:cNvPr id="7" name="Round Single Corner Rectangle 6"/>
          <p:cNvSpPr/>
          <p:nvPr/>
        </p:nvSpPr>
        <p:spPr bwMode="auto">
          <a:xfrm>
            <a:off x="1017322" y="4665247"/>
            <a:ext cx="10155838" cy="940025"/>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28600" lvl="0" indent="-228600">
              <a:lnSpc>
                <a:spcPct val="90000"/>
              </a:lnSpc>
              <a:spcBef>
                <a:spcPts val="1800"/>
              </a:spcBef>
              <a:buFont typeface="Wingdings" panose="05000000000000000000" pitchFamily="2" charset="2"/>
              <a:buChar char="§"/>
            </a:pPr>
            <a:endParaRPr lang="en-US" sz="2000" dirty="0">
              <a:solidFill>
                <a:srgbClr val="514843"/>
              </a:solidFill>
              <a:latin typeface="Calibri (body)"/>
            </a:endParaRPr>
          </a:p>
        </p:txBody>
      </p:sp>
      <p:sp>
        <p:nvSpPr>
          <p:cNvPr id="4" name="Round Single Corner Rectangle 3"/>
          <p:cNvSpPr/>
          <p:nvPr/>
        </p:nvSpPr>
        <p:spPr bwMode="auto">
          <a:xfrm>
            <a:off x="1033272" y="1550191"/>
            <a:ext cx="10155838" cy="626081"/>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28600" lvl="0" indent="-228600">
              <a:lnSpc>
                <a:spcPct val="90000"/>
              </a:lnSpc>
              <a:spcBef>
                <a:spcPts val="1800"/>
              </a:spcBef>
              <a:buFont typeface="Wingdings" panose="05000000000000000000" pitchFamily="2" charset="2"/>
              <a:buChar char="§"/>
            </a:pPr>
            <a:endParaRPr lang="en-US" sz="2000" dirty="0">
              <a:solidFill>
                <a:srgbClr val="514843"/>
              </a:solidFill>
              <a:latin typeface="Calibri (body)"/>
            </a:endParaRPr>
          </a:p>
        </p:txBody>
      </p:sp>
      <p:sp>
        <p:nvSpPr>
          <p:cNvPr id="2" name="Title 1"/>
          <p:cNvSpPr>
            <a:spLocks noGrp="1"/>
          </p:cNvSpPr>
          <p:nvPr>
            <p:ph type="title"/>
          </p:nvPr>
        </p:nvSpPr>
        <p:spPr/>
        <p:txBody>
          <a:bodyPr/>
          <a:lstStyle/>
          <a:p>
            <a:r>
              <a:rPr lang="en-US" dirty="0"/>
              <a:t>Insulin therapy</a:t>
            </a:r>
          </a:p>
        </p:txBody>
      </p:sp>
      <p:sp>
        <p:nvSpPr>
          <p:cNvPr id="3" name="Content Placeholder 2"/>
          <p:cNvSpPr>
            <a:spLocks noGrp="1"/>
          </p:cNvSpPr>
          <p:nvPr>
            <p:ph idx="1"/>
          </p:nvPr>
        </p:nvSpPr>
        <p:spPr/>
        <p:txBody>
          <a:bodyPr>
            <a:normAutofit/>
          </a:bodyPr>
          <a:lstStyle/>
          <a:p>
            <a:pPr>
              <a:lnSpc>
                <a:spcPct val="150000"/>
              </a:lnSpc>
            </a:pPr>
            <a:r>
              <a:rPr lang="en-US" dirty="0"/>
              <a:t>Insulin therapy is essential for survival in all people with DM1.</a:t>
            </a:r>
          </a:p>
          <a:p>
            <a:pPr>
              <a:lnSpc>
                <a:spcPct val="150000"/>
              </a:lnSpc>
            </a:pPr>
            <a:r>
              <a:rPr lang="en-US" dirty="0"/>
              <a:t>The goal of insulin replacement therapy :</a:t>
            </a:r>
          </a:p>
          <a:p>
            <a:pPr lvl="1">
              <a:lnSpc>
                <a:spcPct val="150000"/>
              </a:lnSpc>
            </a:pPr>
            <a:r>
              <a:rPr lang="en-US" sz="2000" dirty="0"/>
              <a:t>mimic normal physiological insulin secretion patterns.</a:t>
            </a:r>
          </a:p>
          <a:p>
            <a:pPr>
              <a:lnSpc>
                <a:spcPct val="150000"/>
              </a:lnSpc>
            </a:pPr>
            <a:r>
              <a:rPr lang="en-US" dirty="0"/>
              <a:t>Plasma insulin levels normally vary widely throughout  the day, with low levels in the</a:t>
            </a:r>
            <a:r>
              <a:rPr lang="en-US" dirty="0">
                <a:solidFill>
                  <a:srgbClr val="C00000"/>
                </a:solidFill>
              </a:rPr>
              <a:t> fasting </a:t>
            </a:r>
            <a:r>
              <a:rPr lang="en-US" dirty="0"/>
              <a:t>and </a:t>
            </a:r>
            <a:r>
              <a:rPr lang="en-US" dirty="0">
                <a:solidFill>
                  <a:srgbClr val="C00000"/>
                </a:solidFill>
              </a:rPr>
              <a:t>overnight </a:t>
            </a:r>
            <a:r>
              <a:rPr lang="en-US" dirty="0"/>
              <a:t>periods and rapid increases in the </a:t>
            </a:r>
            <a:r>
              <a:rPr lang="en-US" dirty="0">
                <a:solidFill>
                  <a:srgbClr val="00B050"/>
                </a:solidFill>
              </a:rPr>
              <a:t>postprandial period</a:t>
            </a:r>
          </a:p>
          <a:p>
            <a:pPr>
              <a:lnSpc>
                <a:spcPct val="150000"/>
              </a:lnSpc>
            </a:pPr>
            <a:r>
              <a:rPr lang="en-US" dirty="0"/>
              <a:t>Combinations of short- and long-acting insulin preparations are commonly used to replicate these patterns</a:t>
            </a:r>
          </a:p>
        </p:txBody>
      </p:sp>
      <p:sp>
        <p:nvSpPr>
          <p:cNvPr id="8" name="Slide Number Placeholder 7"/>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3</a:t>
            </a:fld>
            <a:endParaRPr lang="en-US">
              <a:solidFill>
                <a:srgbClr val="514843">
                  <a:lumMod val="75000"/>
                </a:srgbClr>
              </a:solidFill>
            </a:endParaRPr>
          </a:p>
        </p:txBody>
      </p:sp>
    </p:spTree>
    <p:extLst>
      <p:ext uri="{BB962C8B-B14F-4D97-AF65-F5344CB8AC3E}">
        <p14:creationId xmlns:p14="http://schemas.microsoft.com/office/powerpoint/2010/main" val="228763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25822" y="3566160"/>
            <a:ext cx="10512738" cy="1069848"/>
          </a:xfrm>
          <a:prstGeom prst="roundRect">
            <a:avLst>
              <a:gd name="adj" fmla="val 1940"/>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endParaRPr lang="en-US" sz="2000" b="1" dirty="0">
              <a:solidFill>
                <a:srgbClr val="FFFFFF"/>
              </a:solidFill>
              <a:latin typeface="Roboto" pitchFamily="2" charset="0"/>
              <a:ea typeface="Roboto" pitchFamily="2" charset="0"/>
              <a:cs typeface="Times New Roman" panose="02020603050405020304" pitchFamily="18" charset="0"/>
            </a:endParaRPr>
          </a:p>
        </p:txBody>
      </p:sp>
      <p:sp>
        <p:nvSpPr>
          <p:cNvPr id="6" name="Rounded Rectangle 5"/>
          <p:cNvSpPr/>
          <p:nvPr/>
        </p:nvSpPr>
        <p:spPr>
          <a:xfrm>
            <a:off x="825822" y="4983114"/>
            <a:ext cx="10512738" cy="1243828"/>
          </a:xfrm>
          <a:prstGeom prst="roundRect">
            <a:avLst>
              <a:gd name="adj" fmla="val 1940"/>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endParaRPr lang="en-US" sz="2000" b="1" dirty="0">
              <a:solidFill>
                <a:srgbClr val="FFFFFF"/>
              </a:solidFill>
              <a:latin typeface="Roboto" pitchFamily="2" charset="0"/>
              <a:ea typeface="Roboto" pitchFamily="2" charset="0"/>
              <a:cs typeface="Times New Roman" panose="02020603050405020304" pitchFamily="18" charset="0"/>
            </a:endParaRPr>
          </a:p>
        </p:txBody>
      </p:sp>
      <p:sp>
        <p:nvSpPr>
          <p:cNvPr id="4" name="Rounded Rectangle 3"/>
          <p:cNvSpPr/>
          <p:nvPr/>
        </p:nvSpPr>
        <p:spPr>
          <a:xfrm>
            <a:off x="825822" y="1563746"/>
            <a:ext cx="10512738" cy="1664086"/>
          </a:xfrm>
          <a:prstGeom prst="roundRect">
            <a:avLst>
              <a:gd name="adj" fmla="val 1940"/>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endParaRPr lang="en-US" sz="2000" b="1" dirty="0">
              <a:solidFill>
                <a:srgbClr val="FFFFFF"/>
              </a:solidFill>
              <a:latin typeface="Roboto" pitchFamily="2" charset="0"/>
              <a:ea typeface="Roboto" pitchFamily="2" charset="0"/>
              <a:cs typeface="Times New Roman" panose="02020603050405020304" pitchFamily="18" charset="0"/>
            </a:endParaRPr>
          </a:p>
        </p:txBody>
      </p:sp>
      <p:sp>
        <p:nvSpPr>
          <p:cNvPr id="2" name="Title 1"/>
          <p:cNvSpPr>
            <a:spLocks noGrp="1"/>
          </p:cNvSpPr>
          <p:nvPr>
            <p:ph type="title"/>
          </p:nvPr>
        </p:nvSpPr>
        <p:spPr/>
        <p:txBody>
          <a:bodyPr/>
          <a:lstStyle/>
          <a:p>
            <a:r>
              <a:rPr lang="en-US" dirty="0"/>
              <a:t>Lifestyle Management</a:t>
            </a:r>
          </a:p>
        </p:txBody>
      </p:sp>
      <p:sp>
        <p:nvSpPr>
          <p:cNvPr id="3" name="Content Placeholder 2"/>
          <p:cNvSpPr>
            <a:spLocks noGrp="1"/>
          </p:cNvSpPr>
          <p:nvPr>
            <p:ph idx="1"/>
          </p:nvPr>
        </p:nvSpPr>
        <p:spPr>
          <a:xfrm>
            <a:off x="894588" y="1709928"/>
            <a:ext cx="10779136" cy="4572000"/>
          </a:xfrm>
        </p:spPr>
        <p:txBody>
          <a:bodyPr>
            <a:normAutofit/>
          </a:bodyPr>
          <a:lstStyle/>
          <a:p>
            <a:r>
              <a:rPr lang="en-US" b="1" dirty="0">
                <a:solidFill>
                  <a:schemeClr val="bg1"/>
                </a:solidFill>
              </a:rPr>
              <a:t>diabetes self-management education and support, which should be provided by a </a:t>
            </a:r>
            <a:r>
              <a:rPr lang="en-US" b="1" dirty="0">
                <a:solidFill>
                  <a:schemeClr val="bg2">
                    <a:lumMod val="50000"/>
                  </a:schemeClr>
                </a:solidFill>
              </a:rPr>
              <a:t>registered dietitian</a:t>
            </a:r>
            <a:r>
              <a:rPr lang="en-US" b="1" dirty="0">
                <a:solidFill>
                  <a:schemeClr val="bg1"/>
                </a:solidFill>
              </a:rPr>
              <a:t>, a</a:t>
            </a:r>
            <a:r>
              <a:rPr lang="en-US" b="1" dirty="0"/>
              <a:t> </a:t>
            </a:r>
            <a:r>
              <a:rPr lang="en-US" b="1" dirty="0">
                <a:solidFill>
                  <a:schemeClr val="bg2">
                    <a:lumMod val="50000"/>
                  </a:schemeClr>
                </a:solidFill>
              </a:rPr>
              <a:t>diabetes</a:t>
            </a:r>
            <a:r>
              <a:rPr lang="en-US" b="1" dirty="0">
                <a:solidFill>
                  <a:srgbClr val="C00000"/>
                </a:solidFill>
              </a:rPr>
              <a:t> </a:t>
            </a:r>
            <a:r>
              <a:rPr lang="en-US" b="1" dirty="0">
                <a:solidFill>
                  <a:schemeClr val="bg2">
                    <a:lumMod val="50000"/>
                  </a:schemeClr>
                </a:solidFill>
              </a:rPr>
              <a:t>educator</a:t>
            </a:r>
            <a:r>
              <a:rPr lang="en-US" b="1" dirty="0">
                <a:solidFill>
                  <a:schemeClr val="bg1"/>
                </a:solidFill>
              </a:rPr>
              <a:t>, an </a:t>
            </a:r>
            <a:r>
              <a:rPr lang="en-US" b="1" dirty="0">
                <a:solidFill>
                  <a:schemeClr val="bg2">
                    <a:lumMod val="50000"/>
                  </a:schemeClr>
                </a:solidFill>
              </a:rPr>
              <a:t>exercise</a:t>
            </a:r>
            <a:r>
              <a:rPr lang="en-US" b="1" dirty="0"/>
              <a:t> </a:t>
            </a:r>
            <a:r>
              <a:rPr lang="en-US" b="1" dirty="0">
                <a:solidFill>
                  <a:schemeClr val="bg2">
                    <a:lumMod val="50000"/>
                  </a:schemeClr>
                </a:solidFill>
              </a:rPr>
              <a:t>Specialist/physiologist</a:t>
            </a:r>
            <a:r>
              <a:rPr lang="en-US" b="1" dirty="0">
                <a:solidFill>
                  <a:schemeClr val="bg1"/>
                </a:solidFill>
              </a:rPr>
              <a:t>, and a </a:t>
            </a:r>
            <a:r>
              <a:rPr lang="en-US" b="1" dirty="0">
                <a:solidFill>
                  <a:schemeClr val="bg2">
                    <a:lumMod val="50000"/>
                  </a:schemeClr>
                </a:solidFill>
              </a:rPr>
              <a:t>pediatric</a:t>
            </a:r>
            <a:r>
              <a:rPr lang="en-US" b="1" dirty="0">
                <a:solidFill>
                  <a:srgbClr val="C00000"/>
                </a:solidFill>
              </a:rPr>
              <a:t> </a:t>
            </a:r>
            <a:r>
              <a:rPr lang="en-US" b="1" dirty="0">
                <a:solidFill>
                  <a:schemeClr val="bg2">
                    <a:lumMod val="50000"/>
                  </a:schemeClr>
                </a:solidFill>
              </a:rPr>
              <a:t>endocrinologist</a:t>
            </a:r>
            <a:r>
              <a:rPr lang="en-US" b="1" dirty="0">
                <a:solidFill>
                  <a:srgbClr val="C00000"/>
                </a:solidFill>
              </a:rPr>
              <a:t> </a:t>
            </a:r>
          </a:p>
          <a:p>
            <a:endParaRPr lang="en-US" sz="100" b="1" dirty="0">
              <a:solidFill>
                <a:srgbClr val="C00000"/>
              </a:solidFill>
            </a:endParaRPr>
          </a:p>
          <a:p>
            <a:r>
              <a:rPr lang="en-US" b="1" dirty="0">
                <a:solidFill>
                  <a:schemeClr val="bg1"/>
                </a:solidFill>
              </a:rPr>
              <a:t>Extensive training should occur at diagnosis, with annual updates by the registered dietitian.</a:t>
            </a:r>
          </a:p>
          <a:p>
            <a:pPr marL="0" indent="0">
              <a:buNone/>
            </a:pPr>
            <a:endParaRPr lang="en-US" sz="600" b="1" dirty="0">
              <a:solidFill>
                <a:schemeClr val="bg1"/>
              </a:solidFill>
            </a:endParaRPr>
          </a:p>
          <a:p>
            <a:r>
              <a:rPr lang="en-US" b="1" dirty="0">
                <a:solidFill>
                  <a:schemeClr val="bg2">
                    <a:lumMod val="50000"/>
                  </a:schemeClr>
                </a:solidFill>
              </a:rPr>
              <a:t>Quarterly visits </a:t>
            </a:r>
            <a:r>
              <a:rPr lang="en-US" b="1" dirty="0">
                <a:solidFill>
                  <a:schemeClr val="bg1"/>
                </a:solidFill>
              </a:rPr>
              <a:t>with the diabetes educator and endocrinologist ensure ongoing training throughout childhood and adolescence</a:t>
            </a:r>
          </a:p>
          <a:p>
            <a:endParaRPr lang="en-US" dirty="0"/>
          </a:p>
        </p:txBody>
      </p:sp>
      <p:sp>
        <p:nvSpPr>
          <p:cNvPr id="7" name="Slide Number Placeholder 6"/>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30</a:t>
            </a:fld>
            <a:endParaRPr lang="en-US">
              <a:solidFill>
                <a:srgbClr val="514843">
                  <a:lumMod val="75000"/>
                </a:srgbClr>
              </a:solidFill>
            </a:endParaRPr>
          </a:p>
        </p:txBody>
      </p:sp>
    </p:spTree>
    <p:extLst>
      <p:ext uri="{BB962C8B-B14F-4D97-AF65-F5344CB8AC3E}">
        <p14:creationId xmlns:p14="http://schemas.microsoft.com/office/powerpoint/2010/main" val="327783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04900" y="3453384"/>
            <a:ext cx="10123540" cy="2307336"/>
          </a:xfrm>
          <a:prstGeom prst="roundRect">
            <a:avLst>
              <a:gd name="adj" fmla="val 10908"/>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800"/>
              </a:spcBef>
            </a:pPr>
            <a:endParaRPr lang="en-US" sz="2000" b="1" dirty="0">
              <a:solidFill>
                <a:srgbClr val="FFFFFF"/>
              </a:solidFill>
              <a:latin typeface="Roboto" pitchFamily="2" charset="0"/>
              <a:ea typeface="Roboto" pitchFamily="2" charset="0"/>
              <a:cs typeface="Times New Roman" panose="02020603050405020304" pitchFamily="18" charset="0"/>
            </a:endParaRPr>
          </a:p>
        </p:txBody>
      </p:sp>
      <p:sp>
        <p:nvSpPr>
          <p:cNvPr id="4" name="Rounded Rectangle 3"/>
          <p:cNvSpPr/>
          <p:nvPr/>
        </p:nvSpPr>
        <p:spPr>
          <a:xfrm>
            <a:off x="1104900" y="1600200"/>
            <a:ext cx="10123540" cy="1252728"/>
          </a:xfrm>
          <a:prstGeom prst="roundRect">
            <a:avLst>
              <a:gd name="adj" fmla="val 10908"/>
            </a:avLst>
          </a:prstGeom>
          <a:solidFill>
            <a:srgbClr val="00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800"/>
              </a:spcBef>
            </a:pPr>
            <a:endParaRPr lang="en-US" sz="2000" b="1" dirty="0">
              <a:solidFill>
                <a:srgbClr val="FFFFFF"/>
              </a:solidFill>
              <a:latin typeface="Roboto" pitchFamily="2" charset="0"/>
              <a:ea typeface="Roboto" pitchFamily="2" charset="0"/>
              <a:cs typeface="Times New Roman" panose="02020603050405020304" pitchFamily="18" charset="0"/>
            </a:endParaRPr>
          </a:p>
        </p:txBody>
      </p:sp>
      <p:sp>
        <p:nvSpPr>
          <p:cNvPr id="2" name="Title 1"/>
          <p:cNvSpPr>
            <a:spLocks noGrp="1"/>
          </p:cNvSpPr>
          <p:nvPr>
            <p:ph type="title"/>
          </p:nvPr>
        </p:nvSpPr>
        <p:spPr/>
        <p:txBody>
          <a:bodyPr/>
          <a:lstStyle/>
          <a:p>
            <a:r>
              <a:rPr lang="en-US" dirty="0"/>
              <a:t>Insulin therapy</a:t>
            </a:r>
          </a:p>
        </p:txBody>
      </p:sp>
      <p:sp>
        <p:nvSpPr>
          <p:cNvPr id="3" name="Content Placeholder 2"/>
          <p:cNvSpPr>
            <a:spLocks noGrp="1"/>
          </p:cNvSpPr>
          <p:nvPr>
            <p:ph idx="1"/>
          </p:nvPr>
        </p:nvSpPr>
        <p:spPr/>
        <p:txBody>
          <a:bodyPr>
            <a:normAutofit/>
          </a:bodyPr>
          <a:lstStyle/>
          <a:p>
            <a:pPr marL="347663"/>
            <a:r>
              <a:rPr lang="en-US" b="1" dirty="0">
                <a:solidFill>
                  <a:schemeClr val="bg1"/>
                </a:solidFill>
              </a:rPr>
              <a:t>Historically, children with type 1 diabetes were treated with:</a:t>
            </a:r>
          </a:p>
          <a:p>
            <a:pPr marL="1147763" indent="-288925">
              <a:lnSpc>
                <a:spcPct val="100000"/>
              </a:lnSpc>
            </a:pPr>
            <a:r>
              <a:rPr lang="en-US" b="1" dirty="0">
                <a:solidFill>
                  <a:schemeClr val="bg1"/>
                </a:solidFill>
              </a:rPr>
              <a:t>combinations of </a:t>
            </a:r>
            <a:r>
              <a:rPr lang="en-US" b="1" dirty="0">
                <a:solidFill>
                  <a:schemeClr val="bg2">
                    <a:lumMod val="50000"/>
                  </a:schemeClr>
                </a:solidFill>
              </a:rPr>
              <a:t>short- and intermediate acting </a:t>
            </a:r>
            <a:r>
              <a:rPr lang="en-US" b="1" dirty="0">
                <a:solidFill>
                  <a:schemeClr val="bg1"/>
                </a:solidFill>
              </a:rPr>
              <a:t>insulins.</a:t>
            </a:r>
          </a:p>
          <a:p>
            <a:pPr marL="804863" indent="0">
              <a:buNone/>
            </a:pPr>
            <a:endParaRPr lang="en-US" dirty="0"/>
          </a:p>
          <a:p>
            <a:pPr marL="347663">
              <a:lnSpc>
                <a:spcPct val="150000"/>
              </a:lnSpc>
            </a:pPr>
            <a:r>
              <a:rPr lang="en-US" b="1" dirty="0">
                <a:solidFill>
                  <a:schemeClr val="bg1"/>
                </a:solidFill>
              </a:rPr>
              <a:t>The Diabetes Control and Complications Trial (DCCT), which included teenagers, demonstrated </a:t>
            </a:r>
            <a:r>
              <a:rPr lang="en-US" b="1" dirty="0">
                <a:solidFill>
                  <a:schemeClr val="bg2">
                    <a:lumMod val="50000"/>
                  </a:schemeClr>
                </a:solidFill>
              </a:rPr>
              <a:t>intensive insulin </a:t>
            </a:r>
            <a:r>
              <a:rPr lang="en-US" b="1" dirty="0">
                <a:solidFill>
                  <a:schemeClr val="bg1"/>
                </a:solidFill>
              </a:rPr>
              <a:t>regimens:</a:t>
            </a:r>
          </a:p>
          <a:p>
            <a:pPr marL="1084263">
              <a:lnSpc>
                <a:spcPct val="100000"/>
              </a:lnSpc>
            </a:pPr>
            <a:r>
              <a:rPr lang="en-US" b="1" dirty="0">
                <a:solidFill>
                  <a:schemeClr val="bg1"/>
                </a:solidFill>
              </a:rPr>
              <a:t>achieved near normal glycemic control </a:t>
            </a:r>
          </a:p>
          <a:p>
            <a:pPr marL="1084263">
              <a:lnSpc>
                <a:spcPct val="100000"/>
              </a:lnSpc>
            </a:pPr>
            <a:r>
              <a:rPr lang="en-US" b="1" dirty="0">
                <a:solidFill>
                  <a:schemeClr val="bg1"/>
                </a:solidFill>
              </a:rPr>
              <a:t>reduced the risk of development and progression of complications </a:t>
            </a:r>
          </a:p>
        </p:txBody>
      </p:sp>
      <p:sp>
        <p:nvSpPr>
          <p:cNvPr id="6" name="Slide Number Placeholder 5"/>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4</a:t>
            </a:fld>
            <a:endParaRPr lang="en-US">
              <a:solidFill>
                <a:srgbClr val="514843">
                  <a:lumMod val="75000"/>
                </a:srgbClr>
              </a:solidFill>
            </a:endParaRPr>
          </a:p>
        </p:txBody>
      </p:sp>
    </p:spTree>
    <p:extLst>
      <p:ext uri="{BB962C8B-B14F-4D97-AF65-F5344CB8AC3E}">
        <p14:creationId xmlns:p14="http://schemas.microsoft.com/office/powerpoint/2010/main" val="45875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bwMode="auto">
          <a:xfrm>
            <a:off x="1104900" y="2084832"/>
            <a:ext cx="10270236" cy="1088136"/>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5" name="Round Single Corner Rectangle 4"/>
          <p:cNvSpPr/>
          <p:nvPr/>
        </p:nvSpPr>
        <p:spPr bwMode="auto">
          <a:xfrm>
            <a:off x="1114045" y="3826764"/>
            <a:ext cx="10261091" cy="1088136"/>
          </a:xfrm>
          <a:prstGeom prst="round1Rect">
            <a:avLst>
              <a:gd name="adj" fmla="val 0"/>
            </a:avLst>
          </a:prstGeom>
          <a:solidFill>
            <a:srgbClr val="E5E5E5"/>
          </a:solidFill>
          <a:ln w="9525" cap="flat" cmpd="sng" algn="ctr">
            <a:solidFill>
              <a:srgbClr val="008F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spcBef>
                <a:spcPts val="1800"/>
              </a:spcBef>
            </a:pPr>
            <a:endParaRPr lang="en-US" sz="2000" b="1" dirty="0">
              <a:solidFill>
                <a:srgbClr val="514843"/>
              </a:solidFill>
              <a:latin typeface="Calibri (body)"/>
            </a:endParaRPr>
          </a:p>
        </p:txBody>
      </p:sp>
      <p:sp>
        <p:nvSpPr>
          <p:cNvPr id="2" name="Title 1"/>
          <p:cNvSpPr>
            <a:spLocks noGrp="1"/>
          </p:cNvSpPr>
          <p:nvPr>
            <p:ph type="title"/>
          </p:nvPr>
        </p:nvSpPr>
        <p:spPr/>
        <p:txBody>
          <a:bodyPr/>
          <a:lstStyle/>
          <a:p>
            <a:r>
              <a:rPr lang="en-US" dirty="0"/>
              <a:t>Insulin therapy</a:t>
            </a:r>
          </a:p>
        </p:txBody>
      </p:sp>
      <p:sp>
        <p:nvSpPr>
          <p:cNvPr id="3" name="Content Placeholder 2"/>
          <p:cNvSpPr>
            <a:spLocks noGrp="1"/>
          </p:cNvSpPr>
          <p:nvPr>
            <p:ph idx="1"/>
          </p:nvPr>
        </p:nvSpPr>
        <p:spPr>
          <a:xfrm>
            <a:off x="1104900" y="2084832"/>
            <a:ext cx="10270236" cy="4572000"/>
          </a:xfrm>
        </p:spPr>
        <p:txBody>
          <a:bodyPr>
            <a:normAutofit/>
          </a:bodyPr>
          <a:lstStyle/>
          <a:p>
            <a:pPr marL="401638"/>
            <a:r>
              <a:rPr lang="en-US" dirty="0"/>
              <a:t>New rapid- and long acting insulin analogs with pharmacokinetic and </a:t>
            </a:r>
            <a:r>
              <a:rPr lang="en-US" dirty="0" err="1"/>
              <a:t>pharmacodynamic</a:t>
            </a:r>
            <a:r>
              <a:rPr lang="en-US" dirty="0"/>
              <a:t> properties  that facilitate near-physiological insulin delivery are now available. </a:t>
            </a:r>
          </a:p>
          <a:p>
            <a:pPr marL="0" indent="0">
              <a:buNone/>
            </a:pPr>
            <a:endParaRPr lang="en-US" dirty="0"/>
          </a:p>
          <a:p>
            <a:pPr marL="401638"/>
            <a:r>
              <a:rPr lang="en-US" dirty="0"/>
              <a:t>Multiple daily injection basal-bolus regimens of 1–2 injections of long-acting insulin daily with rapid-acting insulin for meals and snacks are now the standard of care.</a:t>
            </a:r>
          </a:p>
        </p:txBody>
      </p:sp>
      <p:sp>
        <p:nvSpPr>
          <p:cNvPr id="6" name="Slide Number Placeholder 5"/>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5</a:t>
            </a:fld>
            <a:endParaRPr lang="en-US">
              <a:solidFill>
                <a:srgbClr val="514843">
                  <a:lumMod val="75000"/>
                </a:srgbClr>
              </a:solidFill>
            </a:endParaRPr>
          </a:p>
        </p:txBody>
      </p:sp>
    </p:spTree>
    <p:extLst>
      <p:ext uri="{BB962C8B-B14F-4D97-AF65-F5344CB8AC3E}">
        <p14:creationId xmlns:p14="http://schemas.microsoft.com/office/powerpoint/2010/main" val="342293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112F0586-AE18-4DEC-B27C-1D1294016D4B}"/>
              </a:ext>
            </a:extLst>
          </p:cNvPr>
          <p:cNvSpPr>
            <a:spLocks noGrp="1"/>
          </p:cNvSpPr>
          <p:nvPr>
            <p:ph type="title"/>
          </p:nvPr>
        </p:nvSpPr>
        <p:spPr/>
        <p:txBody>
          <a:bodyPr/>
          <a:lstStyle/>
          <a:p>
            <a:endParaRPr lang="en-US"/>
          </a:p>
        </p:txBody>
      </p:sp>
      <p:sp>
        <p:nvSpPr>
          <p:cNvPr id="9" name="Content Placeholder 8">
            <a:extLst>
              <a:ext uri="{FF2B5EF4-FFF2-40B4-BE49-F238E27FC236}">
                <a16:creationId xmlns="" xmlns:a16="http://schemas.microsoft.com/office/drawing/2014/main" id="{9805B26E-9CE2-42E3-9911-505E22983AC1}"/>
              </a:ext>
            </a:extLst>
          </p:cNvPr>
          <p:cNvSpPr>
            <a:spLocks noGrp="1"/>
          </p:cNvSpPr>
          <p:nvPr>
            <p:ph idx="1"/>
          </p:nvPr>
        </p:nvSpPr>
        <p:spPr/>
        <p:txBody>
          <a:bodyPr/>
          <a:lstStyle/>
          <a:p>
            <a:endParaRPr lang="en-US"/>
          </a:p>
        </p:txBody>
      </p:sp>
      <p:pic>
        <p:nvPicPr>
          <p:cNvPr id="7" name="Picture 6">
            <a:extLst>
              <a:ext uri="{FF2B5EF4-FFF2-40B4-BE49-F238E27FC236}">
                <a16:creationId xmlns="" xmlns:a16="http://schemas.microsoft.com/office/drawing/2014/main" id="{C8AACF81-D78B-42CD-BEF3-09816217838D}"/>
              </a:ext>
            </a:extLst>
          </p:cNvPr>
          <p:cNvPicPr>
            <a:picLocks noChangeAspect="1"/>
          </p:cNvPicPr>
          <p:nvPr/>
        </p:nvPicPr>
        <p:blipFill>
          <a:blip r:embed="rId2"/>
          <a:stretch>
            <a:fillRect/>
          </a:stretch>
        </p:blipFill>
        <p:spPr>
          <a:xfrm>
            <a:off x="18288" y="133865"/>
            <a:ext cx="12192000" cy="6590270"/>
          </a:xfrm>
          <a:prstGeom prst="rect">
            <a:avLst/>
          </a:prstGeom>
        </p:spPr>
      </p:pic>
      <p:sp>
        <p:nvSpPr>
          <p:cNvPr id="2" name="Rectangle 1"/>
          <p:cNvSpPr/>
          <p:nvPr/>
        </p:nvSpPr>
        <p:spPr>
          <a:xfrm>
            <a:off x="137160" y="219456"/>
            <a:ext cx="1435608" cy="493776"/>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6</a:t>
            </a:fld>
            <a:endParaRPr lang="en-US">
              <a:solidFill>
                <a:srgbClr val="514843">
                  <a:lumMod val="75000"/>
                </a:srgbClr>
              </a:solidFill>
            </a:endParaRPr>
          </a:p>
        </p:txBody>
      </p:sp>
    </p:spTree>
    <p:extLst>
      <p:ext uri="{BB962C8B-B14F-4D97-AF65-F5344CB8AC3E}">
        <p14:creationId xmlns:p14="http://schemas.microsoft.com/office/powerpoint/2010/main" val="402588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86F9A3-0D60-4F42-891E-BBA0B02C057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4DEF35E7-79A7-41C8-8453-C278AB0DB48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53" r="2532"/>
          <a:stretch/>
        </p:blipFill>
        <p:spPr>
          <a:xfrm>
            <a:off x="3738718" y="154809"/>
            <a:ext cx="4925960" cy="6710566"/>
          </a:xfrm>
        </p:spPr>
      </p:pic>
    </p:spTree>
    <p:extLst>
      <p:ext uri="{BB962C8B-B14F-4D97-AF65-F5344CB8AC3E}">
        <p14:creationId xmlns:p14="http://schemas.microsoft.com/office/powerpoint/2010/main" val="28277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Insulin therapy</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2057" r="20263" b="1053"/>
          <a:stretch/>
        </p:blipFill>
        <p:spPr>
          <a:xfrm rot="16200000">
            <a:off x="4180944" y="-509135"/>
            <a:ext cx="3202577" cy="10323575"/>
          </a:xfrm>
        </p:spPr>
      </p:pic>
      <p:pic>
        <p:nvPicPr>
          <p:cNvPr id="8"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82242" t="21109" b="1053"/>
          <a:stretch/>
        </p:blipFill>
        <p:spPr>
          <a:xfrm rot="16200000">
            <a:off x="5664708" y="-2034541"/>
            <a:ext cx="713231" cy="8293608"/>
          </a:xfrm>
          <a:prstGeom prst="rect">
            <a:avLst/>
          </a:prstGeom>
        </p:spPr>
      </p:pic>
      <p:sp>
        <p:nvSpPr>
          <p:cNvPr id="3" name="Slide Number Placeholder 2"/>
          <p:cNvSpPr>
            <a:spLocks noGrp="1"/>
          </p:cNvSpPr>
          <p:nvPr>
            <p:ph type="sldNum" sz="quarter" idx="4294967295"/>
          </p:nvPr>
        </p:nvSpPr>
        <p:spPr>
          <a:xfrm>
            <a:off x="5782233" y="6356351"/>
            <a:ext cx="439271" cy="365125"/>
          </a:xfrm>
        </p:spPr>
        <p:txBody>
          <a:bodyPr/>
          <a:lstStyle/>
          <a:p>
            <a:fld id="{0FF54DE5-C571-48E8-A5BC-B369434E2F44}" type="slidenum">
              <a:rPr lang="en-US" smtClean="0">
                <a:solidFill>
                  <a:srgbClr val="514843">
                    <a:lumMod val="75000"/>
                  </a:srgbClr>
                </a:solidFill>
              </a:rPr>
              <a:pPr/>
              <a:t>8</a:t>
            </a:fld>
            <a:endParaRPr lang="en-US">
              <a:solidFill>
                <a:srgbClr val="514843">
                  <a:lumMod val="75000"/>
                </a:srgbClr>
              </a:solidFill>
            </a:endParaRPr>
          </a:p>
        </p:txBody>
      </p:sp>
    </p:spTree>
    <p:extLst>
      <p:ext uri="{BB962C8B-B14F-4D97-AF65-F5344CB8AC3E}">
        <p14:creationId xmlns:p14="http://schemas.microsoft.com/office/powerpoint/2010/main" val="277555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8C9574-AA75-442D-905E-83824B3CC12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278FD152-3819-45D7-BF07-0F70092105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73"/>
          <a:stretch/>
        </p:blipFill>
        <p:spPr>
          <a:xfrm rot="16200000">
            <a:off x="4207112" y="-537856"/>
            <a:ext cx="3763666" cy="8446545"/>
          </a:xfrm>
        </p:spPr>
      </p:pic>
      <p:sp>
        <p:nvSpPr>
          <p:cNvPr id="6" name="Rectangle 5">
            <a:extLst>
              <a:ext uri="{FF2B5EF4-FFF2-40B4-BE49-F238E27FC236}">
                <a16:creationId xmlns="" xmlns:a16="http://schemas.microsoft.com/office/drawing/2014/main" id="{29797A72-2037-4F19-A42E-07363326C89B}"/>
              </a:ext>
            </a:extLst>
          </p:cNvPr>
          <p:cNvSpPr/>
          <p:nvPr/>
        </p:nvSpPr>
        <p:spPr>
          <a:xfrm>
            <a:off x="1879782" y="2035277"/>
            <a:ext cx="1512347" cy="353962"/>
          </a:xfrm>
          <a:prstGeom prst="rect">
            <a:avLst/>
          </a:prstGeom>
          <a:solidFill>
            <a:srgbClr val="2B3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8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1371</Words>
  <Application>Microsoft Office PowerPoint</Application>
  <PresentationFormat>Widescreen</PresentationFormat>
  <Paragraphs>164</Paragraphs>
  <Slides>30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Calibri</vt:lpstr>
      <vt:lpstr>Calibri (body)</vt:lpstr>
      <vt:lpstr>Euphemia</vt:lpstr>
      <vt:lpstr>Plantagenet Cherokee</vt:lpstr>
      <vt:lpstr>Roboto</vt:lpstr>
      <vt:lpstr>Times New Roman</vt:lpstr>
      <vt:lpstr>Wingdings</vt:lpstr>
      <vt:lpstr>1_Academic Literature 16x9</vt:lpstr>
      <vt:lpstr>Academic Literature 16x9</vt:lpstr>
      <vt:lpstr>PowerPoint Presentation</vt:lpstr>
      <vt:lpstr>Blood glucose management: monitoring and treatment</vt:lpstr>
      <vt:lpstr>Insulin therapy</vt:lpstr>
      <vt:lpstr>Insulin therapy</vt:lpstr>
      <vt:lpstr>Insulin therapy</vt:lpstr>
      <vt:lpstr>PowerPoint Presentation</vt:lpstr>
      <vt:lpstr>PowerPoint Presentation</vt:lpstr>
      <vt:lpstr>Insulin therapy</vt:lpstr>
      <vt:lpstr>PowerPoint Presentation</vt:lpstr>
      <vt:lpstr>Continuous Subcutaneous Insulin Infusion</vt:lpstr>
      <vt:lpstr>Continuous Subcutaneous Insulin Infusion</vt:lpstr>
      <vt:lpstr>Continuous Subcutaneous Insulin Infusion</vt:lpstr>
      <vt:lpstr>Assessment of Glycemic Control</vt:lpstr>
      <vt:lpstr> Assessment of Glycemic Control</vt:lpstr>
      <vt:lpstr>Assessment of Glycemic Control</vt:lpstr>
      <vt:lpstr>Blood Glucose Monitoring</vt:lpstr>
      <vt:lpstr>Blood Glucose Monitoring</vt:lpstr>
      <vt:lpstr>Blood Glucose Monitoring</vt:lpstr>
      <vt:lpstr>Blood Glucose Monitoring</vt:lpstr>
      <vt:lpstr>Blood/Urinary Ketone Monitoring</vt:lpstr>
      <vt:lpstr>Blood/Urinary Ketone Monitoring</vt:lpstr>
      <vt:lpstr>Continuous Glucose Monitoring</vt:lpstr>
      <vt:lpstr>Continuous Glucose Monitoring</vt:lpstr>
      <vt:lpstr>Automated Insulin Delivery</vt:lpstr>
      <vt:lpstr>Automated Insulin Delivery</vt:lpstr>
      <vt:lpstr>Adjunctive Therapies</vt:lpstr>
      <vt:lpstr>Adjunctive Therapies</vt:lpstr>
      <vt:lpstr>Adjunctive Therapies</vt:lpstr>
      <vt:lpstr>Lifestyle Management</vt:lpstr>
      <vt:lpstr>Lifestyle Management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Fariba</dc:creator>
  <cp:lastModifiedBy>Fariba</cp:lastModifiedBy>
  <cp:revision>127</cp:revision>
  <dcterms:created xsi:type="dcterms:W3CDTF">2021-01-04T18:13:15Z</dcterms:created>
  <dcterms:modified xsi:type="dcterms:W3CDTF">2021-01-06T19:37:35Z</dcterms:modified>
</cp:coreProperties>
</file>